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7"/>
  </p:notesMasterIdLst>
  <p:handoutMasterIdLst>
    <p:handoutMasterId r:id="rId58"/>
  </p:handoutMasterIdLst>
  <p:sldIdLst>
    <p:sldId id="331" r:id="rId2"/>
    <p:sldId id="409" r:id="rId3"/>
    <p:sldId id="287" r:id="rId4"/>
    <p:sldId id="261" r:id="rId5"/>
    <p:sldId id="410" r:id="rId6"/>
    <p:sldId id="414" r:id="rId7"/>
    <p:sldId id="415" r:id="rId8"/>
    <p:sldId id="416" r:id="rId9"/>
    <p:sldId id="417" r:id="rId10"/>
    <p:sldId id="338" r:id="rId11"/>
    <p:sldId id="332" r:id="rId12"/>
    <p:sldId id="352" r:id="rId13"/>
    <p:sldId id="353" r:id="rId14"/>
    <p:sldId id="354" r:id="rId15"/>
    <p:sldId id="355" r:id="rId16"/>
    <p:sldId id="333" r:id="rId17"/>
    <p:sldId id="335" r:id="rId18"/>
    <p:sldId id="378" r:id="rId19"/>
    <p:sldId id="366" r:id="rId20"/>
    <p:sldId id="380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381" r:id="rId29"/>
    <p:sldId id="382" r:id="rId30"/>
    <p:sldId id="385" r:id="rId31"/>
    <p:sldId id="425" r:id="rId32"/>
    <p:sldId id="386" r:id="rId33"/>
    <p:sldId id="383" r:id="rId34"/>
    <p:sldId id="388" r:id="rId35"/>
    <p:sldId id="387" r:id="rId36"/>
    <p:sldId id="389" r:id="rId37"/>
    <p:sldId id="390" r:id="rId38"/>
    <p:sldId id="391" r:id="rId39"/>
    <p:sldId id="392" r:id="rId40"/>
    <p:sldId id="426" r:id="rId41"/>
    <p:sldId id="395" r:id="rId42"/>
    <p:sldId id="396" r:id="rId43"/>
    <p:sldId id="397" r:id="rId44"/>
    <p:sldId id="398" r:id="rId45"/>
    <p:sldId id="427" r:id="rId46"/>
    <p:sldId id="399" r:id="rId47"/>
    <p:sldId id="401" r:id="rId48"/>
    <p:sldId id="400" r:id="rId49"/>
    <p:sldId id="402" r:id="rId50"/>
    <p:sldId id="408" r:id="rId51"/>
    <p:sldId id="404" r:id="rId52"/>
    <p:sldId id="405" r:id="rId53"/>
    <p:sldId id="428" r:id="rId54"/>
    <p:sldId id="406" r:id="rId55"/>
    <p:sldId id="407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988"/>
    <a:srgbClr val="199AD7"/>
    <a:srgbClr val="E93D51"/>
    <a:srgbClr val="FFC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696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22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8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4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5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432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981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9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86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523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6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85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23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16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78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715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26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99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9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581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46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021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8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49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72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451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67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046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82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339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94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855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75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43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8496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044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925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039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346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741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579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6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11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903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748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2572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77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94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5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4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709650" y="779768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570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14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tmp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7" Type="http://schemas.openxmlformats.org/officeDocument/2006/relationships/image" Target="../media/image47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7" Type="http://schemas.openxmlformats.org/officeDocument/2006/relationships/image" Target="../media/image52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tensorflow.google.cn/api_docs/python/tf/keras/optimizers/Nadam" TargetMode="External"/><Relationship Id="rId3" Type="http://schemas.openxmlformats.org/officeDocument/2006/relationships/hyperlink" Target="https://tensorflow.google.cn/api_docs/python/tf/keras/optimizers/Adadelta" TargetMode="External"/><Relationship Id="rId7" Type="http://schemas.openxmlformats.org/officeDocument/2006/relationships/hyperlink" Target="https://tensorflow.google.cn/api_docs/python/tf/keras/optimizers/Ftr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ensorflow.google.cn/api_docs/python/tf/keras/optimizers/Adamax" TargetMode="External"/><Relationship Id="rId11" Type="http://schemas.openxmlformats.org/officeDocument/2006/relationships/hyperlink" Target="https://tensorflow.google.cn/api_docs/python/tf/keras/optimizers/SGD" TargetMode="External"/><Relationship Id="rId5" Type="http://schemas.openxmlformats.org/officeDocument/2006/relationships/hyperlink" Target="https://tensorflow.google.cn/api_docs/python/tf/keras/optimizers/Adam" TargetMode="External"/><Relationship Id="rId10" Type="http://schemas.openxmlformats.org/officeDocument/2006/relationships/hyperlink" Target="https://tensorflow.google.cn/api_docs/python/tf/keras/optimizers/RMSprop" TargetMode="External"/><Relationship Id="rId4" Type="http://schemas.openxmlformats.org/officeDocument/2006/relationships/hyperlink" Target="https://tensorflow.google.cn/api_docs/python/tf/keras/optimizers/Adagrad" TargetMode="External"/><Relationship Id="rId9" Type="http://schemas.openxmlformats.org/officeDocument/2006/relationships/hyperlink" Target="https://tensorflow.google.cn/api_docs/python/tf/keras/optimizers/Optimize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576338" y="1716588"/>
            <a:ext cx="8222100" cy="14275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波士顿房价预测：前馈神经网络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3408D9-0109-7EB2-3989-B42A83F9764B}"/>
              </a:ext>
            </a:extLst>
          </p:cNvPr>
          <p:cNvSpPr txBox="1"/>
          <p:nvPr/>
        </p:nvSpPr>
        <p:spPr>
          <a:xfrm>
            <a:off x="828989" y="499255"/>
            <a:ext cx="17433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4200"/>
            </a:pPr>
            <a:r>
              <a:rPr lang="zh-CN" altLang="en-US" sz="4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项目</a:t>
            </a:r>
            <a:r>
              <a:rPr lang="en-US" altLang="zh-CN" sz="4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3 </a:t>
            </a:r>
            <a:endParaRPr lang="zh-CN" altLang="en-US" sz="4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381270" y="2174324"/>
            <a:ext cx="3223118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认识神经网络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815A87-4282-C93E-9676-5481BE500703}"/>
              </a:ext>
            </a:extLst>
          </p:cNvPr>
          <p:cNvSpPr txBox="1"/>
          <p:nvPr/>
        </p:nvSpPr>
        <p:spPr>
          <a:xfrm>
            <a:off x="644013" y="318060"/>
            <a:ext cx="150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2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561765" y="276330"/>
            <a:ext cx="1844816" cy="46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人工神经网络</a:t>
            </a:r>
            <a:endParaRPr lang="zh-TW" altLang="en-US"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50BDED-5B18-4AAF-84D5-273DE7D8B35A}"/>
              </a:ext>
            </a:extLst>
          </p:cNvPr>
          <p:cNvSpPr txBox="1"/>
          <p:nvPr/>
        </p:nvSpPr>
        <p:spPr>
          <a:xfrm>
            <a:off x="1001259" y="1125737"/>
            <a:ext cx="6854715" cy="14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人工神经网络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(Artificial Neural Networks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， 缩写为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ANNs)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也简称为神经网络，是对人脑或自然神经网络若干基本特性的抽象和模拟。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A61DE9-39EA-4C97-A2C0-E378CC0097F7}"/>
              </a:ext>
            </a:extLst>
          </p:cNvPr>
          <p:cNvSpPr txBox="1"/>
          <p:nvPr/>
        </p:nvSpPr>
        <p:spPr>
          <a:xfrm>
            <a:off x="1001259" y="2816961"/>
            <a:ext cx="6736728" cy="14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人工神经网络是由人工建立的以有向图为拓扑结构的动态系统，它通过对连续或断续的输入作状态相应而进行信息处理。</a:t>
            </a:r>
          </a:p>
        </p:txBody>
      </p:sp>
    </p:spTree>
    <p:extLst>
      <p:ext uri="{BB962C8B-B14F-4D97-AF65-F5344CB8AC3E}">
        <p14:creationId xmlns:p14="http://schemas.microsoft.com/office/powerpoint/2010/main" val="191154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848109" y="280079"/>
            <a:ext cx="1209609" cy="58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神经元</a:t>
            </a:r>
            <a:endParaRPr lang="zh-TW" altLang="en-US"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4630B0-6212-4265-9072-1DE2A0E187CE}"/>
              </a:ext>
            </a:extLst>
          </p:cNvPr>
          <p:cNvSpPr txBox="1"/>
          <p:nvPr/>
        </p:nvSpPr>
        <p:spPr>
          <a:xfrm>
            <a:off x="315027" y="1624626"/>
            <a:ext cx="2275774" cy="14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神经细胞结构大致可分为：树突、突触、细胞体及轴突</a:t>
            </a:r>
            <a:endParaRPr lang="zh-CN" altLang="en-US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4D28E49C-7B26-3956-6BA6-CDDF27C1F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94321" y="796412"/>
            <a:ext cx="4647993" cy="299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BC491FB-A33F-5FC4-2D4D-8F0B56F4BB32}"/>
              </a:ext>
            </a:extLst>
          </p:cNvPr>
          <p:cNvSpPr/>
          <p:nvPr/>
        </p:nvSpPr>
        <p:spPr>
          <a:xfrm>
            <a:off x="5560142" y="2819400"/>
            <a:ext cx="34757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单个神经细胞只有两种状态：兴奋和抑制</a:t>
            </a:r>
          </a:p>
        </p:txBody>
      </p:sp>
    </p:spTree>
    <p:extLst>
      <p:ext uri="{BB962C8B-B14F-4D97-AF65-F5344CB8AC3E}">
        <p14:creationId xmlns:p14="http://schemas.microsoft.com/office/powerpoint/2010/main" val="361712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865701" y="244910"/>
            <a:ext cx="1138945" cy="45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感知器</a:t>
            </a:r>
            <a:endParaRPr lang="zh-TW" altLang="en-US"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340BCD-A5C9-47E5-8E81-FA5B06E36196}"/>
              </a:ext>
            </a:extLst>
          </p:cNvPr>
          <p:cNvSpPr txBox="1"/>
          <p:nvPr/>
        </p:nvSpPr>
        <p:spPr>
          <a:xfrm>
            <a:off x="745761" y="939879"/>
            <a:ext cx="7837800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感知器使用特征向量来表示的前馈神经网络，它是一种二元分类器，把矩阵上的输入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x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（实数值向量）映射到输出值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f(x)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上（一个二元的值）。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706B62-990D-4739-B290-DE9352AE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03" y="2234444"/>
            <a:ext cx="3317018" cy="9569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918EB44-69F6-4EAC-A872-582555130F6C}"/>
              </a:ext>
            </a:extLst>
          </p:cNvPr>
          <p:cNvSpPr txBox="1"/>
          <p:nvPr/>
        </p:nvSpPr>
        <p:spPr>
          <a:xfrm>
            <a:off x="776003" y="3487522"/>
            <a:ext cx="7591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w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是实数的表示权重的向量，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b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是偏置，一个不依赖于任何输入值的常数。偏置可以认为是激励函数的偏移量，或者给神经元一个基础活跃等级。</a:t>
            </a:r>
          </a:p>
        </p:txBody>
      </p:sp>
    </p:spTree>
    <p:extLst>
      <p:ext uri="{BB962C8B-B14F-4D97-AF65-F5344CB8AC3E}">
        <p14:creationId xmlns:p14="http://schemas.microsoft.com/office/powerpoint/2010/main" val="204970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AF711C2-A086-41F9-9765-941B836CF6D0}"/>
              </a:ext>
            </a:extLst>
          </p:cNvPr>
          <p:cNvSpPr txBox="1">
            <a:spLocks/>
          </p:cNvSpPr>
          <p:nvPr/>
        </p:nvSpPr>
        <p:spPr>
          <a:xfrm>
            <a:off x="693898" y="302811"/>
            <a:ext cx="2159672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人工神经元</a:t>
            </a:r>
            <a:endParaRPr lang="zh-TW" altLang="en-US"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37ACF-EE51-3EF0-A26E-D199A4A8F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74" y="969532"/>
            <a:ext cx="4432035" cy="34507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391AA4-4079-7672-02FD-45D4CFDAC8A6}"/>
              </a:ext>
            </a:extLst>
          </p:cNvPr>
          <p:cNvSpPr txBox="1"/>
          <p:nvPr/>
        </p:nvSpPr>
        <p:spPr>
          <a:xfrm>
            <a:off x="4827898" y="3742161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66700" algn="just"/>
            <a:r>
              <a:rPr lang="zh-CN" altLang="en-US" sz="1800" b="1" dirty="0">
                <a:solidFill>
                  <a:srgbClr val="E93D51"/>
                </a:solidFill>
                <a:latin typeface="Raleway" pitchFamily="2" charset="0"/>
                <a:ea typeface="微软雅黑 Light" panose="020B0502040204020203" pitchFamily="34" charset="-122"/>
              </a:rPr>
              <a:t>一个简单的线性模型！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F9784E-89C4-FC66-1B6A-D7DFE7F8A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71" y="361287"/>
            <a:ext cx="1449190" cy="10400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1BC3EE-D5FB-E984-2E51-4EBFCC3EE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23" y="969532"/>
            <a:ext cx="1023284" cy="473541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EAB736-A811-D683-160F-D7B098A5541C}"/>
              </a:ext>
            </a:extLst>
          </p:cNvPr>
          <p:cNvCxnSpPr>
            <a:cxnSpLocks/>
          </p:cNvCxnSpPr>
          <p:nvPr/>
        </p:nvCxnSpPr>
        <p:spPr>
          <a:xfrm flipV="1">
            <a:off x="4026540" y="1020236"/>
            <a:ext cx="485681" cy="58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3F5264E-8CE8-27E3-CF4C-AE94E7BDA682}"/>
              </a:ext>
            </a:extLst>
          </p:cNvPr>
          <p:cNvCxnSpPr>
            <a:cxnSpLocks/>
          </p:cNvCxnSpPr>
          <p:nvPr/>
        </p:nvCxnSpPr>
        <p:spPr>
          <a:xfrm flipV="1">
            <a:off x="5945956" y="1401339"/>
            <a:ext cx="623342" cy="93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68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909824" y="313032"/>
            <a:ext cx="777962" cy="50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举例</a:t>
            </a:r>
            <a:endParaRPr lang="zh-TW" altLang="en-US"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947C4-3C22-49DD-A2DE-985A97716A6D}"/>
              </a:ext>
            </a:extLst>
          </p:cNvPr>
          <p:cNvSpPr txBox="1"/>
          <p:nvPr/>
        </p:nvSpPr>
        <p:spPr>
          <a:xfrm>
            <a:off x="694122" y="1689418"/>
            <a:ext cx="75548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1</a:t>
            </a:r>
            <a:r>
              <a:rPr lang="zh-CN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）周末天气好吗？</a:t>
            </a:r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                                  X1</a:t>
            </a:r>
            <a:endParaRPr lang="zh-CN" altLang="zh-CN" sz="1800" b="1" dirty="0">
              <a:solidFill>
                <a:srgbClr val="199AD7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 indent="266700" algn="just"/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r>
              <a:rPr lang="zh-CN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）你女朋友是否想陪你一起去？</a:t>
            </a:r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         X2</a:t>
            </a:r>
            <a:endParaRPr lang="zh-CN" altLang="zh-CN" sz="1800" b="1" dirty="0">
              <a:solidFill>
                <a:srgbClr val="199AD7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 indent="266700" algn="just"/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3</a:t>
            </a:r>
            <a:r>
              <a:rPr lang="zh-CN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）交通是否便利？</a:t>
            </a:r>
            <a:r>
              <a:rPr lang="en-US" altLang="zh-CN" sz="1800" b="1" dirty="0">
                <a:solidFill>
                  <a:srgbClr val="199AD7"/>
                </a:solidFill>
                <a:latin typeface="Raleway" pitchFamily="2" charset="0"/>
                <a:ea typeface="微软雅黑 Light" panose="020B0502040204020203" pitchFamily="34" charset="-122"/>
              </a:rPr>
              <a:t>                                  X3</a:t>
            </a:r>
            <a:endParaRPr lang="zh-CN" altLang="zh-CN" sz="1800" b="1" dirty="0">
              <a:solidFill>
                <a:srgbClr val="199AD7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0777A0-EABB-4282-BA36-C3C2717A83C3}"/>
              </a:ext>
            </a:extLst>
          </p:cNvPr>
          <p:cNvSpPr txBox="1"/>
          <p:nvPr/>
        </p:nvSpPr>
        <p:spPr>
          <a:xfrm>
            <a:off x="694122" y="2704974"/>
            <a:ext cx="7623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假设：</a:t>
            </a:r>
          </a:p>
          <a:p>
            <a:pPr indent="266700" algn="just"/>
            <a:r>
              <a:rPr lang="en-US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1</a:t>
            </a:r>
            <a:r>
              <a:rPr lang="zh-CN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）你非常喜欢</a:t>
            </a:r>
            <a:r>
              <a:rPr lang="zh-CN" altLang="en-US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周杰伦的</a:t>
            </a:r>
            <a:r>
              <a:rPr lang="zh-CN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音乐，所以即使的女朋友不去，你也很可能会去参加这个音乐节。</a:t>
            </a:r>
          </a:p>
          <a:p>
            <a:pPr indent="266700" algn="just"/>
            <a:r>
              <a:rPr lang="en-US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r>
              <a:rPr lang="zh-CN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）但也许你真的讨厌的坏天气，如果</a:t>
            </a:r>
            <a:r>
              <a:rPr lang="zh-CN" altLang="en-US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出现</a:t>
            </a:r>
            <a:r>
              <a:rPr lang="zh-CN" altLang="zh-CN" sz="1800" b="1" dirty="0">
                <a:solidFill>
                  <a:srgbClr val="1A9988"/>
                </a:solidFill>
                <a:latin typeface="Raleway" pitchFamily="2" charset="0"/>
                <a:ea typeface="微软雅黑 Light" panose="020B0502040204020203" pitchFamily="34" charset="-122"/>
              </a:rPr>
              <a:t>坏天气，就不去了。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BBE901-818A-8FCC-2F0F-CE64C90F47AA}"/>
              </a:ext>
            </a:extLst>
          </p:cNvPr>
          <p:cNvSpPr txBox="1"/>
          <p:nvPr/>
        </p:nvSpPr>
        <p:spPr>
          <a:xfrm>
            <a:off x="874655" y="890383"/>
            <a:ext cx="75548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假设某个周末，周杰伦在上海体育馆开演唱会，现在想做决定看是否去看演唱。假设你通过权衡三个因素来做出决定</a:t>
            </a:r>
            <a:endParaRPr lang="zh-CN" altLang="en-US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2DEA1A-9AC8-F9C6-6713-7BAF460C1410}"/>
              </a:ext>
            </a:extLst>
          </p:cNvPr>
          <p:cNvSpPr txBox="1"/>
          <p:nvPr/>
        </p:nvSpPr>
        <p:spPr>
          <a:xfrm>
            <a:off x="5966068" y="1648420"/>
            <a:ext cx="1530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dirty="0">
                <a:solidFill>
                  <a:srgbClr val="E93D51"/>
                </a:solidFill>
                <a:latin typeface="Raleway" pitchFamily="2" charset="0"/>
                <a:ea typeface="微软雅黑 Light" panose="020B0502040204020203" pitchFamily="34" charset="-122"/>
              </a:rPr>
              <a:t>W1 =6</a:t>
            </a:r>
          </a:p>
          <a:p>
            <a:pPr indent="266700" algn="just"/>
            <a:r>
              <a:rPr lang="en-US" altLang="zh-CN" sz="1800" b="1" dirty="0">
                <a:solidFill>
                  <a:srgbClr val="E93D51"/>
                </a:solidFill>
                <a:latin typeface="Raleway" pitchFamily="2" charset="0"/>
                <a:ea typeface="微软雅黑 Light" panose="020B0502040204020203" pitchFamily="34" charset="-122"/>
              </a:rPr>
              <a:t>W2 =2</a:t>
            </a:r>
          </a:p>
          <a:p>
            <a:pPr indent="266700" algn="just"/>
            <a:r>
              <a:rPr lang="en-US" altLang="zh-CN" sz="1800" b="1" dirty="0">
                <a:solidFill>
                  <a:srgbClr val="E93D51"/>
                </a:solidFill>
                <a:latin typeface="Raleway" pitchFamily="2" charset="0"/>
                <a:ea typeface="微软雅黑 Light" panose="020B0502040204020203" pitchFamily="34" charset="-122"/>
              </a:rPr>
              <a:t>W3 =2</a:t>
            </a:r>
            <a:endParaRPr lang="zh-CN" altLang="en-US" sz="1800" b="1" dirty="0">
              <a:solidFill>
                <a:srgbClr val="E93D5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A17BB2-CE81-9169-F233-19D6D62A8574}"/>
              </a:ext>
            </a:extLst>
          </p:cNvPr>
          <p:cNvSpPr txBox="1"/>
          <p:nvPr/>
        </p:nvSpPr>
        <p:spPr>
          <a:xfrm>
            <a:off x="800422" y="4036113"/>
            <a:ext cx="741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天气因素为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</a:t>
            </a:r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，同伴与交通因素为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0</a:t>
            </a:r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，总和就为 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6 + 0 + 0 = 6</a:t>
            </a:r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。假定阈值为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5</a:t>
            </a:r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，那么 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6 &gt; 5</a:t>
            </a:r>
            <a:r>
              <a:rPr lang="zh-CN" altLang="en-US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，你决定去参观。</a:t>
            </a:r>
          </a:p>
        </p:txBody>
      </p:sp>
    </p:spTree>
    <p:extLst>
      <p:ext uri="{BB962C8B-B14F-4D97-AF65-F5344CB8AC3E}">
        <p14:creationId xmlns:p14="http://schemas.microsoft.com/office/powerpoint/2010/main" val="286934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90848" y="256233"/>
            <a:ext cx="1344427" cy="487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2"/>
              </a:buClr>
              <a:buSzPts val="26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激活函数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751812" y="875942"/>
            <a:ext cx="7640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  <a:sym typeface="Raleway"/>
              </a:rPr>
              <a:t>激活函数的本质是向神经网络引入非线性因素，使得神经网络可以拟合各种曲线。因为激活函数是非线性函数，从而神经网络的输出不再是输入的线性组合，而是几乎可以逼近任意函数，也就增强了神经网络的表达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18A20-E906-46B7-8303-140199900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599" y="1943948"/>
            <a:ext cx="3428724" cy="24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551499" y="296484"/>
            <a:ext cx="1955565" cy="467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en-US" altLang="zh-CN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Sigmoid</a:t>
            </a: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型函数</a:t>
            </a: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482DF8A1-6EAE-F2E7-AC5C-96B72FB3C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4" y="1148974"/>
            <a:ext cx="2260023" cy="763732"/>
          </a:xfrm>
          <a:prstGeom prst="rect">
            <a:avLst/>
          </a:prstGeom>
        </p:spPr>
      </p:pic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675EB60F-ED33-751B-75AE-D2D5DDA05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1" y="2498069"/>
            <a:ext cx="3249757" cy="685800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ABD25B3C-9509-E7EE-67E8-A22FDC3DD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82" y="845575"/>
            <a:ext cx="4075471" cy="3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49827" y="251569"/>
            <a:ext cx="2444100" cy="442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2"/>
              </a:buClr>
              <a:buSzPts val="26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线性整流函数</a:t>
            </a:r>
            <a:r>
              <a:rPr lang="en-US" altLang="zh-CN" sz="2000" dirty="0" err="1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ReLU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751812" y="936070"/>
            <a:ext cx="764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线性整流函数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(</a:t>
            </a:r>
            <a:r>
              <a:rPr lang="en-US" altLang="zh-CN" sz="18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ReLU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),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又称修正线性单元，是一种人工神经网络中常用的激活函数，通常指代以斜坡函数及其变种为代表的非线性函数。</a:t>
            </a:r>
          </a:p>
        </p:txBody>
      </p:sp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3BD5C15-ADAB-8A3C-07B8-C324E44F8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1824775"/>
            <a:ext cx="2224128" cy="1244222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F4875949-5C9A-0FFE-4E36-C7A14349E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3" y="3311371"/>
            <a:ext cx="3733865" cy="1261878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45DB44AD-71F6-123C-565F-FC6A6E886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30" y="1672989"/>
            <a:ext cx="4197487" cy="290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290497" y="2065084"/>
            <a:ext cx="3857706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波士顿房价预测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AEE62A-7C43-D90A-B8BD-F90FA29CE67F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3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6648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660974" y="232651"/>
            <a:ext cx="1403961" cy="646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项目目标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391261" y="1219619"/>
            <a:ext cx="3657615" cy="2754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神经元的结构与作用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前馈神经网络拓扑结构</a:t>
            </a:r>
            <a:endParaRPr lang="en-US" altLang="zh-CN" sz="20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激活函数、损失函数</a:t>
            </a:r>
            <a:endParaRPr lang="en-US" altLang="zh-CN" sz="20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反向传播算法、梯度下降</a:t>
            </a: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3978537" y="1219619"/>
            <a:ext cx="5029810" cy="296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熟练熟练使用数据集、进行数据预处理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搭建简单前馈神经网络模型</a:t>
            </a:r>
            <a:endParaRPr lang="en-US" altLang="zh-CN" sz="20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选择合适损失函数以及优化器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熟练解决训练模型过程中出现错误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804738" y="1564418"/>
            <a:ext cx="2271859" cy="17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Step1: </a:t>
            </a:r>
            <a:r>
              <a:rPr lang="zh-CN" altLang="zh-CN" sz="1800" dirty="0">
                <a:solidFill>
                  <a:schemeClr val="accent1"/>
                </a:solidFill>
                <a:latin typeface="Lato"/>
                <a:sym typeface="Lato"/>
              </a:rPr>
              <a:t>准备数据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Step2: </a:t>
            </a:r>
            <a:r>
              <a:rPr lang="zh-CN" altLang="zh-CN" sz="1800" dirty="0">
                <a:solidFill>
                  <a:schemeClr val="accent1"/>
                </a:solidFill>
                <a:latin typeface="Lato"/>
                <a:sym typeface="Lato"/>
              </a:rPr>
              <a:t>搭建模型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Step3: </a:t>
            </a:r>
            <a:r>
              <a:rPr lang="zh-CN" altLang="zh-CN" sz="1800" dirty="0">
                <a:solidFill>
                  <a:schemeClr val="accent1"/>
                </a:solidFill>
                <a:latin typeface="Lato"/>
                <a:sym typeface="Lato"/>
              </a:rPr>
              <a:t>迭代训练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Step4: </a:t>
            </a:r>
            <a:r>
              <a:rPr lang="zh-CN" altLang="zh-CN" sz="1800" dirty="0">
                <a:solidFill>
                  <a:schemeClr val="accent1"/>
                </a:solidFill>
                <a:latin typeface="Lato"/>
                <a:sym typeface="Lato"/>
              </a:rPr>
              <a:t>使用模型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5D683A-D328-88FA-2DD0-AB19C51F0739}"/>
              </a:ext>
            </a:extLst>
          </p:cNvPr>
          <p:cNvSpPr txBox="1"/>
          <p:nvPr/>
        </p:nvSpPr>
        <p:spPr>
          <a:xfrm>
            <a:off x="877168" y="269867"/>
            <a:ext cx="1275483" cy="49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Raleway"/>
                <a:sym typeface="Lato"/>
              </a:rPr>
              <a:t>项目任务</a:t>
            </a:r>
            <a:endParaRPr lang="en-US" altLang="zh-CN" sz="2000" b="1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cs typeface="Raleway"/>
              <a:sym typeface="Lato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1DE7DAF-1B88-DB64-9A3F-DB829083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63962"/>
              </p:ext>
            </p:extLst>
          </p:nvPr>
        </p:nvGraphicFramePr>
        <p:xfrm>
          <a:off x="3545732" y="1102329"/>
          <a:ext cx="4793530" cy="3345844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98219">
                  <a:extLst>
                    <a:ext uri="{9D8B030D-6E8A-4147-A177-3AD203B41FA5}">
                      <a16:colId xmlns:a16="http://schemas.microsoft.com/office/drawing/2014/main" val="1729548271"/>
                    </a:ext>
                  </a:extLst>
                </a:gridCol>
                <a:gridCol w="3195311">
                  <a:extLst>
                    <a:ext uri="{9D8B030D-6E8A-4147-A177-3AD203B41FA5}">
                      <a16:colId xmlns:a16="http://schemas.microsoft.com/office/drawing/2014/main" val="1274412010"/>
                    </a:ext>
                  </a:extLst>
                </a:gridCol>
              </a:tblGrid>
              <a:tr h="308074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特征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说明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240019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 dirty="0">
                          <a:effectLst/>
                        </a:rPr>
                        <a:t>CRIM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人均犯罪率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482348"/>
                  </a:ext>
                </a:extLst>
              </a:tr>
              <a:tr h="39112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 dirty="0">
                          <a:effectLst/>
                        </a:rPr>
                        <a:t>ZN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占地面积超过</a:t>
                      </a:r>
                      <a:r>
                        <a:rPr lang="en-US" sz="1200" kern="1000" baseline="0" dirty="0">
                          <a:effectLst/>
                        </a:rPr>
                        <a:t>25000</a:t>
                      </a:r>
                      <a:r>
                        <a:rPr lang="zh-CN" sz="1200" kern="1000" baseline="0" dirty="0">
                          <a:effectLst/>
                        </a:rPr>
                        <a:t>平方英尺的住宅用地所占的比例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5867427"/>
                  </a:ext>
                </a:extLst>
              </a:tr>
              <a:tr h="2216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 dirty="0">
                          <a:effectLst/>
                        </a:rPr>
                        <a:t>INDUS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非零售商业用地所占的比例（英亩</a:t>
                      </a:r>
                      <a:r>
                        <a:rPr lang="en-US" sz="1200" kern="1000" baseline="0" dirty="0">
                          <a:effectLst/>
                        </a:rPr>
                        <a:t>/</a:t>
                      </a:r>
                      <a:r>
                        <a:rPr lang="zh-CN" sz="1200" kern="1000" baseline="0" dirty="0">
                          <a:effectLst/>
                        </a:rPr>
                        <a:t>城镇）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0869315"/>
                  </a:ext>
                </a:extLst>
              </a:tr>
              <a:tr h="391121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CHAS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查尔斯河虚拟变量（如果大片土地都临近查尔斯河，则为</a:t>
                      </a:r>
                      <a:r>
                        <a:rPr lang="en-US" sz="1200" kern="1000" baseline="0" dirty="0">
                          <a:effectLst/>
                        </a:rPr>
                        <a:t> 1</a:t>
                      </a:r>
                      <a:r>
                        <a:rPr lang="zh-CN" sz="1200" kern="1000" baseline="0" dirty="0">
                          <a:effectLst/>
                        </a:rPr>
                        <a:t>；否则为</a:t>
                      </a:r>
                      <a:r>
                        <a:rPr lang="en-US" sz="1200" kern="1000" baseline="0" dirty="0">
                          <a:effectLst/>
                        </a:rPr>
                        <a:t> 0</a:t>
                      </a:r>
                      <a:r>
                        <a:rPr lang="zh-CN" sz="1200" kern="1000" baseline="0" dirty="0">
                          <a:effectLst/>
                        </a:rPr>
                        <a:t>）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24874095"/>
                  </a:ext>
                </a:extLst>
              </a:tr>
              <a:tr h="2216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NOX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一氧化氮浓度（以千万分之一为单位）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7690244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RM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每栋住宅的平均房间数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7081955"/>
                  </a:ext>
                </a:extLst>
              </a:tr>
              <a:tr h="2216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AGE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 dirty="0">
                          <a:effectLst/>
                        </a:rPr>
                        <a:t>1940 </a:t>
                      </a:r>
                      <a:r>
                        <a:rPr lang="zh-CN" sz="1200" kern="1000" baseline="0" dirty="0">
                          <a:effectLst/>
                        </a:rPr>
                        <a:t>年以前建造的自住房所占比例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0899927"/>
                  </a:ext>
                </a:extLst>
              </a:tr>
              <a:tr h="221652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DIS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到</a:t>
                      </a:r>
                      <a:r>
                        <a:rPr lang="en-US" sz="1200" kern="1000" baseline="0" dirty="0">
                          <a:effectLst/>
                        </a:rPr>
                        <a:t> 5 </a:t>
                      </a:r>
                      <a:r>
                        <a:rPr lang="zh-CN" sz="1200" kern="1000" baseline="0" dirty="0">
                          <a:effectLst/>
                        </a:rPr>
                        <a:t>个波士顿就业中心的加权距离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0663574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RAD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辐射式高速公路的可达性系数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5524403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TAX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每</a:t>
                      </a:r>
                      <a:r>
                        <a:rPr lang="en-US" sz="1200" kern="1000" baseline="0" dirty="0">
                          <a:effectLst/>
                        </a:rPr>
                        <a:t> 10000 </a:t>
                      </a:r>
                      <a:r>
                        <a:rPr lang="zh-CN" sz="1200" kern="1000" baseline="0" dirty="0">
                          <a:effectLst/>
                        </a:rPr>
                        <a:t>美元的全额房产税率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2714571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PTRATIO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生师比（按城镇统计）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05722537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B 1000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黑人所占的比例（按城镇统计）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27894069"/>
                  </a:ext>
                </a:extLst>
              </a:tr>
              <a:tr h="195560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kern="1000" baseline="0">
                          <a:effectLst/>
                        </a:rPr>
                        <a:t>LSTAT</a:t>
                      </a:r>
                      <a:endParaRPr lang="zh-CN" sz="1200" kern="1000" baseline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200" kern="1000" baseline="0" dirty="0">
                          <a:effectLst/>
                        </a:rPr>
                        <a:t>较低经济阶层人口所占百分比</a:t>
                      </a:r>
                      <a:endParaRPr lang="zh-CN" sz="1200" kern="1000" baseline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280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2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1059786"/>
            <a:ext cx="8202547" cy="2962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tensorflow.keras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layers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boston_housing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keras.datasets.boston_housing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boston_housing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"Training set: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404 examples, 13 features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 set:  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</a:t>
            </a: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102 examples, 13 features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下载数据集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75418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64F7CA-FAED-DF43-C885-5FBC4F3A6807}"/>
              </a:ext>
            </a:extLst>
          </p:cNvPr>
          <p:cNvSpPr txBox="1"/>
          <p:nvPr/>
        </p:nvSpPr>
        <p:spPr>
          <a:xfrm>
            <a:off x="997526" y="3929825"/>
            <a:ext cx="867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247B35-E674-2308-C1E9-CBBEF8B1C808}"/>
              </a:ext>
            </a:extLst>
          </p:cNvPr>
          <p:cNvSpPr txBox="1"/>
          <p:nvPr/>
        </p:nvSpPr>
        <p:spPr>
          <a:xfrm>
            <a:off x="997526" y="4327934"/>
            <a:ext cx="27457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Training set: (404, 13)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Testing set:  (102, 13)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1355061"/>
            <a:ext cx="7663589" cy="1287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'CRIM'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'ZN'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'INDUS'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'CHAS'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'NOX'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'RM'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'DIS'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'RAD'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'TAX'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'PTRATIO'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'LSTAT'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column_names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显示数据集的前几行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1049461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64F7CA-FAED-DF43-C885-5FBC4F3A6807}"/>
              </a:ext>
            </a:extLst>
          </p:cNvPr>
          <p:cNvSpPr txBox="1"/>
          <p:nvPr/>
        </p:nvSpPr>
        <p:spPr>
          <a:xfrm>
            <a:off x="1030864" y="2870163"/>
            <a:ext cx="867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D1CFBF7-AF98-15EF-1242-D672E0CC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088392"/>
              </p:ext>
            </p:extLst>
          </p:nvPr>
        </p:nvGraphicFramePr>
        <p:xfrm>
          <a:off x="1933575" y="3264405"/>
          <a:ext cx="5074387" cy="141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24320" imgH="1209600" progId="PBrush">
                  <p:embed/>
                </p:oleObj>
              </mc:Choice>
              <mc:Fallback>
                <p:oleObj name="Bitmap Image" r:id="rId3" imgW="4324320" imgH="120960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D1CFBF7-AF98-15EF-1242-D672E0CC3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3575" y="3264405"/>
                        <a:ext cx="5074387" cy="141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3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759526" y="1359823"/>
            <a:ext cx="4920389" cy="1736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.mean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/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.std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数据集特征值</a:t>
            </a:r>
            <a:r>
              <a:rPr lang="zh-CN" altLang="zh-CN" sz="1800" b="1" dirty="0">
                <a:solidFill>
                  <a:schemeClr val="bg1"/>
                </a:solidFill>
              </a:rPr>
              <a:t>标准化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759526" y="105422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64F7CA-FAED-DF43-C885-5FBC4F3A6807}"/>
              </a:ext>
            </a:extLst>
          </p:cNvPr>
          <p:cNvSpPr txBox="1"/>
          <p:nvPr/>
        </p:nvSpPr>
        <p:spPr>
          <a:xfrm>
            <a:off x="1759525" y="3095893"/>
            <a:ext cx="867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1DCFBC-D8E8-5ECF-5F76-3A9F13C9861D}"/>
              </a:ext>
            </a:extLst>
          </p:cNvPr>
          <p:cNvSpPr txBox="1"/>
          <p:nvPr/>
        </p:nvSpPr>
        <p:spPr>
          <a:xfrm>
            <a:off x="1759525" y="3519800"/>
            <a:ext cx="6548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[-0.27224633 -0.48361547 -0.43576161 -0.25683275 -0.1652266 -0.1764426 0.81306188 0.1166983 -0.62624905 -0.59517003 1.14850044 0.44807713 0.8252202 ]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330901" y="1032280"/>
            <a:ext cx="5817612" cy="3755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keras.Sequential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],)),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layers.Dense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])</a:t>
            </a: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.keras.optimizers.RMSprop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.compile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mae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mse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build_model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.summary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构建模型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330901" y="79346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10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73790" y="1294217"/>
            <a:ext cx="6170036" cy="2988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PrintDot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on_epoch_end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train_labels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validation_split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PrintDot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()])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1002290" y="290712"/>
            <a:ext cx="1893312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训练模型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573790" y="986440"/>
            <a:ext cx="793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6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813205"/>
            <a:ext cx="4730317" cy="3755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plot_history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'epoch'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history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.epoch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'Epoch'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'Mean Abs Error'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'epoch'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mae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'Train Error'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'epoch'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val_mae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'Val Error'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legend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plot_history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可视化模型的训练过程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574388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[6]: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2F0A3A7-6472-3851-D2D9-A3BE0751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2874889"/>
            <a:ext cx="2779694" cy="19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7" y="1038283"/>
            <a:ext cx="5388986" cy="2949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.predict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).flatten()</a:t>
            </a:r>
          </a:p>
          <a:p>
            <a:pPr marL="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scatter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test_labels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test_predictions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'True Values'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'Predictions'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'equal'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'square'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预测房价</a:t>
            </a:r>
            <a:r>
              <a:rPr lang="en-US" altLang="zh-CN" sz="1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75947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[7]: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E2DA16B-569A-3FCD-A5BE-3A700A8B9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3" y="2992979"/>
            <a:ext cx="1950484" cy="197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830515" y="2221439"/>
            <a:ext cx="3020618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/>
              <a:t>前馈神经网络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345F7A-9524-50A9-CBD7-54EAF8770ED4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>
                <a:solidFill>
                  <a:schemeClr val="lt1"/>
                </a:solidFill>
                <a:latin typeface="Raleway"/>
                <a:sym typeface="Raleway"/>
              </a:rPr>
              <a:t>4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8172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366487" y="155933"/>
            <a:ext cx="281931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sym typeface="Arial"/>
              </a:rPr>
              <a:t>前馈神经网络拓扑结构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sym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327005" y="1781775"/>
            <a:ext cx="3467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266700"/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前馈神经网络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(Feedforward Neural Network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FNN)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 也称为多层感知器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(Multi-Layer Perceptron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 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MLP)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。</a:t>
            </a:r>
            <a:endParaRPr lang="zh-CN" altLang="zh-CN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876F89-4F6E-4AFA-A22B-F4E283203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53" y="573432"/>
            <a:ext cx="4882360" cy="39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2020529" y="1777382"/>
            <a:ext cx="5415711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实现一元线性回归模型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1A708A-E39D-6077-3CF6-D3AB021D9672}"/>
              </a:ext>
            </a:extLst>
          </p:cNvPr>
          <p:cNvSpPr txBox="1"/>
          <p:nvPr/>
        </p:nvSpPr>
        <p:spPr>
          <a:xfrm>
            <a:off x="644013" y="318060"/>
            <a:ext cx="1504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1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D37ECC-ACFD-D8F1-878B-D72DDBB88227}"/>
                  </a:ext>
                </a:extLst>
              </p:cNvPr>
              <p:cNvSpPr txBox="1"/>
              <p:nvPr/>
            </p:nvSpPr>
            <p:spPr>
              <a:xfrm>
                <a:off x="1843548" y="3149751"/>
                <a:ext cx="4572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4000" i="1" smtClean="0">
                          <a:solidFill>
                            <a:srgbClr val="E93D5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4000" i="1" smtClean="0">
                          <a:solidFill>
                            <a:srgbClr val="FFC60B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5D37ECC-ACFD-D8F1-878B-D72DDBB88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48" y="3149751"/>
                <a:ext cx="457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67633" y="184201"/>
            <a:ext cx="1679831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网络结构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B8A1BA-D084-2B94-3CD3-E375B231E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2" y="1392578"/>
            <a:ext cx="4612025" cy="26343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796DAC-0214-5C35-715C-1E6C95EBA522}"/>
              </a:ext>
            </a:extLst>
          </p:cNvPr>
          <p:cNvSpPr txBox="1"/>
          <p:nvPr/>
        </p:nvSpPr>
        <p:spPr>
          <a:xfrm>
            <a:off x="433387" y="1301128"/>
            <a:ext cx="3852863" cy="2634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各神经元分别属于不同的层，层内无连接。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相邻两层之间的神经元全部两两连接。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整个网络中无反馈，信号从输入层向输出层单向传播，可用一个有向无环图表示。</a:t>
            </a:r>
          </a:p>
        </p:txBody>
      </p:sp>
    </p:spTree>
    <p:extLst>
      <p:ext uri="{BB962C8B-B14F-4D97-AF65-F5344CB8AC3E}">
        <p14:creationId xmlns:p14="http://schemas.microsoft.com/office/powerpoint/2010/main" val="56666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3;p29">
            <a:extLst>
              <a:ext uri="{FF2B5EF4-FFF2-40B4-BE49-F238E27FC236}">
                <a16:creationId xmlns:a16="http://schemas.microsoft.com/office/drawing/2014/main" id="{84DF73E3-501A-46A8-AF8C-73ACEEE03697}"/>
              </a:ext>
            </a:extLst>
          </p:cNvPr>
          <p:cNvSpPr txBox="1">
            <a:spLocks/>
          </p:cNvSpPr>
          <p:nvPr/>
        </p:nvSpPr>
        <p:spPr>
          <a:xfrm>
            <a:off x="801893" y="142563"/>
            <a:ext cx="1703182" cy="609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SzPts val="13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网络结构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9B225A-4B97-636B-E4C2-636C3E91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1" y="1785831"/>
            <a:ext cx="3692191" cy="20717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4FEFBE-E117-ECC2-DB0E-02B071B2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74" y="1525411"/>
            <a:ext cx="3848201" cy="27868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08F3A3-1F02-EF2D-5F8A-3F83289790B3}"/>
              </a:ext>
            </a:extLst>
          </p:cNvPr>
          <p:cNvSpPr/>
          <p:nvPr/>
        </p:nvSpPr>
        <p:spPr>
          <a:xfrm>
            <a:off x="467143" y="921760"/>
            <a:ext cx="6475326" cy="418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给定一个前馈神经网络，用下面的记号来描述这样网络：</a:t>
            </a:r>
          </a:p>
        </p:txBody>
      </p:sp>
    </p:spTree>
    <p:extLst>
      <p:ext uri="{BB962C8B-B14F-4D97-AF65-F5344CB8AC3E}">
        <p14:creationId xmlns:p14="http://schemas.microsoft.com/office/powerpoint/2010/main" val="131543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610009" y="266524"/>
            <a:ext cx="1837306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信息传递过程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837361" y="1124812"/>
            <a:ext cx="717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前馈神经网络通过下面公式进行信息传播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41F167-755D-446B-A489-58046954D18F}"/>
              </a:ext>
            </a:extLst>
          </p:cNvPr>
          <p:cNvSpPr txBox="1"/>
          <p:nvPr/>
        </p:nvSpPr>
        <p:spPr>
          <a:xfrm>
            <a:off x="837361" y="261243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前馈计算：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BEDC799-CC7A-4DB2-28D7-488143F54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60339"/>
              </p:ext>
            </p:extLst>
          </p:nvPr>
        </p:nvGraphicFramePr>
        <p:xfrm>
          <a:off x="2864303" y="1655304"/>
          <a:ext cx="3041560" cy="87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762280" imgH="795240" progId="PBrush">
                  <p:embed/>
                </p:oleObj>
              </mc:Choice>
              <mc:Fallback>
                <p:oleObj name="Bitmap Image" r:id="rId3" imgW="2762280" imgH="795240" progId="PBrus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4BEDC799-CC7A-4DB2-28D7-488143F54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4303" y="1655304"/>
                        <a:ext cx="3041560" cy="87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BD984B5-A3F5-5AC9-6110-01EA24D52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228780"/>
              </p:ext>
            </p:extLst>
          </p:nvPr>
        </p:nvGraphicFramePr>
        <p:xfrm>
          <a:off x="1006145" y="3489398"/>
          <a:ext cx="7290982" cy="552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533920" imgH="419040" progId="PBrush">
                  <p:embed/>
                </p:oleObj>
              </mc:Choice>
              <mc:Fallback>
                <p:oleObj name="Bitmap Image" r:id="rId5" imgW="5533920" imgH="419040" progId="PBrus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BD984B5-A3F5-5AC9-6110-01EA24D52C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145" y="3489398"/>
                        <a:ext cx="7290982" cy="552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953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E5EC5A5-E9C6-03E2-EDF1-FD28E7062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87" y="1327355"/>
            <a:ext cx="3271243" cy="7075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02C706-ECC6-2E5F-29D3-4EDCE3DB9980}"/>
              </a:ext>
            </a:extLst>
          </p:cNvPr>
          <p:cNvSpPr txBox="1"/>
          <p:nvPr/>
        </p:nvSpPr>
        <p:spPr>
          <a:xfrm>
            <a:off x="5522829" y="27969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kern="1000" dirty="0">
                <a:solidFill>
                  <a:srgbClr val="E93D5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特征抽取</a:t>
            </a:r>
            <a:endParaRPr lang="zh-CN" altLang="en-US" sz="2400" b="1" dirty="0">
              <a:solidFill>
                <a:srgbClr val="E93D5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560F238-F801-CD3C-0DD3-2092743E6A7E}"/>
              </a:ext>
            </a:extLst>
          </p:cNvPr>
          <p:cNvCxnSpPr>
            <a:endCxn id="5" idx="0"/>
          </p:cNvCxnSpPr>
          <p:nvPr/>
        </p:nvCxnSpPr>
        <p:spPr>
          <a:xfrm>
            <a:off x="4151229" y="1958745"/>
            <a:ext cx="2079486" cy="83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49C72DB-720B-F6EB-609E-2504A9A17B25}"/>
              </a:ext>
            </a:extLst>
          </p:cNvPr>
          <p:cNvCxnSpPr/>
          <p:nvPr/>
        </p:nvCxnSpPr>
        <p:spPr>
          <a:xfrm flipV="1">
            <a:off x="3366399" y="2034946"/>
            <a:ext cx="2080231" cy="3809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6BD98EE-F4C3-CF29-B5BA-4878806860E4}"/>
              </a:ext>
            </a:extLst>
          </p:cNvPr>
          <p:cNvSpPr txBox="1"/>
          <p:nvPr/>
        </p:nvSpPr>
        <p:spPr>
          <a:xfrm>
            <a:off x="2611135" y="279694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199AD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分类器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2817F71-C575-0A7A-28D6-EDCC23D8508E}"/>
              </a:ext>
            </a:extLst>
          </p:cNvPr>
          <p:cNvCxnSpPr>
            <a:stCxn id="8" idx="0"/>
          </p:cNvCxnSpPr>
          <p:nvPr/>
        </p:nvCxnSpPr>
        <p:spPr>
          <a:xfrm flipV="1">
            <a:off x="3165134" y="2073044"/>
            <a:ext cx="1037359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1F5674D-29D9-DF01-238D-40696406A828}"/>
              </a:ext>
            </a:extLst>
          </p:cNvPr>
          <p:cNvSpPr txBox="1"/>
          <p:nvPr/>
        </p:nvSpPr>
        <p:spPr>
          <a:xfrm>
            <a:off x="448751" y="303357"/>
            <a:ext cx="2369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800"/>
            </a:pPr>
            <a:r>
              <a:rPr lang="zh-CN" altLang="zh-CN" sz="2000" b="1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sym typeface="Raleway"/>
              </a:rPr>
              <a:t>特征抽取</a:t>
            </a:r>
            <a:r>
              <a:rPr lang="zh-CN" altLang="en-US" sz="2000" b="1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sym typeface="Raleway"/>
              </a:rPr>
              <a:t>与分类器</a:t>
            </a:r>
          </a:p>
        </p:txBody>
      </p:sp>
    </p:spTree>
    <p:extLst>
      <p:ext uri="{BB962C8B-B14F-4D97-AF65-F5344CB8AC3E}">
        <p14:creationId xmlns:p14="http://schemas.microsoft.com/office/powerpoint/2010/main" val="1606831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20932" y="302906"/>
            <a:ext cx="1370113" cy="429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损失函数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899488" y="833714"/>
            <a:ext cx="7177875" cy="3249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神经网络每次计算网络输出结果与真实值的差距，从而指导下一步的训练向正确的方向进行。具体步骤：</a:t>
            </a:r>
            <a:endParaRPr lang="en-US" altLang="zh-CN" sz="16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indent="266700" algn="just"/>
            <a:endParaRPr lang="zh-CN" altLang="en-US" sz="16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用随机值初始化网络参数；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输入样本，计算输出的预测值；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用损失函数计算预测值和真实值的误差；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根据损失函数的导数，沿梯度最小方向将误差回传，修正网络计算公式中的各个权重值；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+mj-lt"/>
              <a:buAutoNum type="arabicPeriod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返回第</a:t>
            </a:r>
            <a:r>
              <a:rPr lang="en-US" altLang="zh-CN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步</a:t>
            </a:r>
            <a:r>
              <a:rPr lang="en-US" altLang="zh-CN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, </a:t>
            </a:r>
            <a:r>
              <a:rPr lang="zh-CN" altLang="en-US" sz="1600" kern="1200" dirty="0">
                <a:solidFill>
                  <a:srgbClr val="4D4D4D"/>
                </a:solidFill>
                <a:latin typeface="Lato" panose="020F0502020204030203" pitchFamily="34" charset="0"/>
                <a:ea typeface="微软雅黑" panose="020B0503020204020204" pitchFamily="34" charset="-122"/>
                <a:cs typeface="+mn-cs"/>
              </a:rPr>
              <a:t>直到损失函数值达到一个满意的值就停止迭代。</a:t>
            </a:r>
          </a:p>
        </p:txBody>
      </p:sp>
    </p:spTree>
    <p:extLst>
      <p:ext uri="{BB962C8B-B14F-4D97-AF65-F5344CB8AC3E}">
        <p14:creationId xmlns:p14="http://schemas.microsoft.com/office/powerpoint/2010/main" val="24858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820200" y="273409"/>
            <a:ext cx="1215078" cy="513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  <a:sym typeface="Arial"/>
              </a:rPr>
              <a:t>损失函数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47E27-11E3-6899-F175-E502CD877C79}"/>
              </a:ext>
            </a:extLst>
          </p:cNvPr>
          <p:cNvSpPr txBox="1"/>
          <p:nvPr/>
        </p:nvSpPr>
        <p:spPr>
          <a:xfrm>
            <a:off x="1111044" y="947325"/>
            <a:ext cx="59780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采用交叉熵损失函数，对于样本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(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x,y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)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，其损失函数为</a:t>
            </a:r>
          </a:p>
        </p:txBody>
      </p:sp>
      <p:pic>
        <p:nvPicPr>
          <p:cNvPr id="7" name="图片 6" descr="屏幕剪辑">
            <a:extLst>
              <a:ext uri="{FF2B5EF4-FFF2-40B4-BE49-F238E27FC236}">
                <a16:creationId xmlns:a16="http://schemas.microsoft.com/office/drawing/2014/main" id="{055F8750-790B-2A79-DEA3-14B331764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15" y="1599023"/>
            <a:ext cx="2825869" cy="48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ACF0BA9B-5891-E191-F67B-57F61AF4E6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045" y="2272022"/>
                <a:ext cx="7300452" cy="1061113"/>
              </a:xfrm>
              <a:prstGeom prst="rect">
                <a:avLst/>
              </a:prstGeo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1" algn="just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给定训练集为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𝐷</m:t>
                    </m:r>
                    <m:r>
                      <a:rPr lang="en-US" altLang="zh-CN" sz="1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= </m:t>
                    </m:r>
                    <m:sSubSup>
                      <m:sSubSup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SupPr>
                      <m:e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{(</m:t>
                        </m:r>
                        <m:sSup>
                          <m:sSupPr>
                            <m:ctrlPr>
                              <a:rPr lang="en-US" altLang="zh-CN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(</m:t>
                            </m:r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𝑛</m:t>
                            </m:r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(</m:t>
                            </m:r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𝑛</m:t>
                            </m:r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)}</m:t>
                        </m:r>
                      </m:e>
                      <m:sub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𝑁</m:t>
                        </m:r>
                        <m:r>
                          <m:rPr>
                            <m:nor/>
                          </m:rP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Lato" panose="020F0502020204030203" pitchFamily="34" charset="0"/>
                            <a:ea typeface="微软雅黑 Light" panose="020B0502040204020203" pitchFamily="34" charset="-122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，将每个样本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(</m:t>
                        </m:r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输入给前馈神经网络，得到网络输出为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1600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1600" b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微软雅黑 Light" panose="020B0502040204020203" pitchFamily="34" charset="-122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(</m:t>
                        </m:r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𝑛</m:t>
                        </m:r>
                        <m:r>
                          <a:rPr lang="en-US" altLang="zh-CN" sz="1600" b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，其在数据集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D</a:t>
                </a:r>
                <a:r>
                  <a:rPr lang="zh-CN" alt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上的结构化风险函数为：</a:t>
                </a:r>
                <a:endParaRPr lang="en-US" altLang="zh-CN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ACF0BA9B-5891-E191-F67B-57F61AF4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45" y="2272022"/>
                <a:ext cx="7300452" cy="1061113"/>
              </a:xfrm>
              <a:prstGeom prst="rect">
                <a:avLst/>
              </a:prstGeom>
              <a:blipFill>
                <a:blip r:embed="rId4"/>
                <a:stretch>
                  <a:fillRect l="-417" r="-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B33C3222-8144-1313-DA0F-98ACA15CB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6" y="3440472"/>
            <a:ext cx="4789840" cy="8327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08B36A9-9E97-487F-9126-C334ED925B4E}"/>
              </a:ext>
            </a:extLst>
          </p:cNvPr>
          <p:cNvSpPr txBox="1"/>
          <p:nvPr/>
        </p:nvSpPr>
        <p:spPr>
          <a:xfrm>
            <a:off x="7646597" y="1589690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CAA86C-522C-4CE2-8E87-3D5702274F59}"/>
              </a:ext>
            </a:extLst>
          </p:cNvPr>
          <p:cNvSpPr txBox="1"/>
          <p:nvPr/>
        </p:nvSpPr>
        <p:spPr>
          <a:xfrm>
            <a:off x="7759668" y="353955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zh-CN" altLang="en-US" sz="2400" b="1" kern="1000" dirty="0">
              <a:solidFill>
                <a:srgbClr val="E93D5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24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42093" y="311334"/>
            <a:ext cx="2564735" cy="417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</a:rPr>
              <a:t>Mean Absolute Error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570995" y="1014788"/>
            <a:ext cx="717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平均绝对误差 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(Mean Absolute 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Error,MAE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) :</a:t>
            </a:r>
            <a:endParaRPr lang="zh-CN" altLang="en-US" sz="1600" b="1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8B4D6-7C9C-4E27-BBA0-3A063C068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89" y="1553786"/>
            <a:ext cx="2956227" cy="8309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3D55ED3-2CD4-4245-F49F-62348CE8DDA5}"/>
              </a:ext>
            </a:extLst>
          </p:cNvPr>
          <p:cNvSpPr txBox="1"/>
          <p:nvPr/>
        </p:nvSpPr>
        <p:spPr>
          <a:xfrm>
            <a:off x="6525719" y="1779487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4E8962-4C8F-53FD-068B-1B98BA1A9E12}"/>
                  </a:ext>
                </a:extLst>
              </p:cNvPr>
              <p:cNvSpPr txBox="1"/>
              <p:nvPr/>
            </p:nvSpPr>
            <p:spPr>
              <a:xfrm>
                <a:off x="835741" y="2839643"/>
                <a:ext cx="68702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indent="266700" algn="just"/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多个样本累计时，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y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ŷ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有可能有正有负，误差求和时就会导致相互抵消，所以有了绝对值差的想法，即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Error</m:t>
                    </m:r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=|</m:t>
                    </m:r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y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ŷ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|</m:t>
                    </m:r>
                  </m:oMath>
                </a14:m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。</a:t>
                </a:r>
                <a:endParaRPr lang="zh-CN" alt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4E8962-4C8F-53FD-068B-1B98BA1A9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1" y="2839643"/>
                <a:ext cx="6870267" cy="584775"/>
              </a:xfrm>
              <a:prstGeom prst="rect">
                <a:avLst/>
              </a:prstGeom>
              <a:blipFill>
                <a:blip r:embed="rId4"/>
                <a:stretch>
                  <a:fillRect l="-444" t="-3125" r="-532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193B13D-329E-DB3F-E29F-B48ACD5E29A8}"/>
                  </a:ext>
                </a:extLst>
              </p:cNvPr>
              <p:cNvSpPr txBox="1"/>
              <p:nvPr/>
            </p:nvSpPr>
            <p:spPr>
              <a:xfrm>
                <a:off x="784582" y="3540346"/>
                <a:ext cx="687026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indent="266700" algn="just"/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预测值和真实值越接近，两者的均方差就越小，当预测等于真实值时，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MAE</a:t>
                </a:r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损失的最小值为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0</a:t>
                </a:r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。随着预测与真实值绝对误差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|</m:t>
                    </m:r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y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zh-CN" altLang="en-US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−</m:t>
                    </m:r>
                    <m:sSub>
                      <m:sSubPr>
                        <m:ctrlPr>
                          <a:rPr lang="zh-CN" altLang="zh-CN" sz="1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 ŷ</m:t>
                        </m:r>
                      </m:e>
                      <m:sub>
                        <m:r>
                          <a:rPr lang="en-US" altLang="zh-CN" sz="1600" b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600" b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|</m:t>
                    </m:r>
                  </m:oMath>
                </a14:m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的增加，</a:t>
                </a:r>
                <a:r>
                  <a:rPr lang="en-US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MAE</a:t>
                </a:r>
                <a:r>
                  <a:rPr lang="zh-CN" altLang="zh-CN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微软雅黑 Light" panose="020B0502040204020203" pitchFamily="34" charset="-122"/>
                  </a:rPr>
                  <a:t>损失呈线性增长，最大值为无穷大。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193B13D-329E-DB3F-E29F-B48ACD5E2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82" y="3540346"/>
                <a:ext cx="6870267" cy="830997"/>
              </a:xfrm>
              <a:prstGeom prst="rect">
                <a:avLst/>
              </a:prstGeom>
              <a:blipFill>
                <a:blip r:embed="rId5"/>
                <a:stretch>
                  <a:fillRect l="-532" t="-2206" r="-444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62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52284" y="262701"/>
            <a:ext cx="256063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CN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</a:rPr>
              <a:t>Mean Squared Error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796A0-ECC3-4EC3-BCF7-C9D889712E44}"/>
              </a:ext>
            </a:extLst>
          </p:cNvPr>
          <p:cNvSpPr txBox="1"/>
          <p:nvPr/>
        </p:nvSpPr>
        <p:spPr>
          <a:xfrm>
            <a:off x="760684" y="1038709"/>
            <a:ext cx="40738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均方差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(Mean Squared 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Error,MSE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)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994776-D40A-4C08-A8FD-B38BB2178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22" y="1638671"/>
            <a:ext cx="2922056" cy="85145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1EE278F-241D-4560-95D3-344212673109}"/>
                  </a:ext>
                </a:extLst>
              </p:cNvPr>
              <p:cNvSpPr txBox="1"/>
              <p:nvPr/>
            </p:nvSpPr>
            <p:spPr>
              <a:xfrm>
                <a:off x="760684" y="3181463"/>
                <a:ext cx="779291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 algn="just"/>
                <a:r>
                  <a:rPr lang="en-US" altLang="zh-CN" sz="1600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MSE</a:t>
                </a:r>
                <a:r>
                  <a:rPr lang="zh-CN" altLang="zh-CN" sz="1600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损失的最小值为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0</a:t>
                </a:r>
                <a:r>
                  <a:rPr lang="zh-CN" altLang="zh-CN" sz="1600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，最大值为无穷大。随着预测与真实值绝对误差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ŷ</m:t>
                        </m:r>
                      </m:e>
                      <m:sub>
                        <m:r>
                          <a:rPr lang="en-US" altLang="zh-CN" sz="1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zh-CN" sz="1600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的增加，均方差损失呈二次方地增加。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1EE278F-241D-4560-95D3-344212673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84" y="3181463"/>
                <a:ext cx="7792918" cy="584775"/>
              </a:xfrm>
              <a:prstGeom prst="rect">
                <a:avLst/>
              </a:prstGeom>
              <a:blipFill>
                <a:blip r:embed="rId4"/>
                <a:stretch>
                  <a:fillRect l="-469" t="-4167" r="-391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C0DC69A-869F-4199-38A7-E14BF4983F10}"/>
              </a:ext>
            </a:extLst>
          </p:cNvPr>
          <p:cNvSpPr txBox="1"/>
          <p:nvPr/>
        </p:nvSpPr>
        <p:spPr>
          <a:xfrm>
            <a:off x="6466725" y="1872894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28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52425" y="287082"/>
            <a:ext cx="1532347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</a:rPr>
              <a:t>交叉熵损失</a:t>
            </a:r>
            <a:endParaRPr sz="2000" dirty="0">
              <a:solidFill>
                <a:schemeClr val="accent5"/>
              </a:solidFill>
              <a:latin typeface="Lato" panose="020F0502020204030203" pitchFamily="34" charset="0"/>
              <a:ea typeface="微软雅黑 Light" panose="020B0502040204020203" pitchFamily="34" charset="-122"/>
              <a:cs typeface="Arial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355553B-8757-80A8-FC73-70CBCA438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219066"/>
              </p:ext>
            </p:extLst>
          </p:nvPr>
        </p:nvGraphicFramePr>
        <p:xfrm>
          <a:off x="2600632" y="688925"/>
          <a:ext cx="5486400" cy="355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486400" imgH="3557520" progId="PBrush">
                  <p:embed/>
                </p:oleObj>
              </mc:Choice>
              <mc:Fallback>
                <p:oleObj name="Bitmap Image" r:id="rId3" imgW="5486400" imgH="355752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355553B-8757-80A8-FC73-70CBCA438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0632" y="688925"/>
                        <a:ext cx="5486400" cy="355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53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27796A0-ECC3-4EC3-BCF7-C9D889712E44}"/>
              </a:ext>
            </a:extLst>
          </p:cNvPr>
          <p:cNvSpPr txBox="1"/>
          <p:nvPr/>
        </p:nvSpPr>
        <p:spPr>
          <a:xfrm>
            <a:off x="785067" y="883506"/>
            <a:ext cx="76580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交叉熵刻画的是两个概率分布之间的距离，是分类问题中使用比较广泛的损失函数之一。交叉熵是表示两个概率分布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ŷ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与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y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的差异，标签的真实𝒚和模型预测分布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ŷ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之间的交叉熵为：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0AEA00-D9CC-49A9-AFF5-A0B570DAB3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51" y="2893014"/>
            <a:ext cx="3331533" cy="8309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3;p29">
            <a:extLst>
              <a:ext uri="{FF2B5EF4-FFF2-40B4-BE49-F238E27FC236}">
                <a16:creationId xmlns:a16="http://schemas.microsoft.com/office/drawing/2014/main" id="{6E5414BC-5F61-0EA5-9DA6-C8652FD5A705}"/>
              </a:ext>
            </a:extLst>
          </p:cNvPr>
          <p:cNvSpPr txBox="1">
            <a:spLocks/>
          </p:cNvSpPr>
          <p:nvPr/>
        </p:nvSpPr>
        <p:spPr>
          <a:xfrm>
            <a:off x="700834" y="287083"/>
            <a:ext cx="153234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  <a:cs typeface="Arial"/>
              </a:rPr>
              <a:t>交叉熵损失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FD838D-353D-B572-50ED-479AEF53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463" y="2229788"/>
            <a:ext cx="4380271" cy="17341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2CF8A32-27AA-585F-E5EF-E1CC949ED8EA}"/>
              </a:ext>
            </a:extLst>
          </p:cNvPr>
          <p:cNvSpPr txBox="1"/>
          <p:nvPr/>
        </p:nvSpPr>
        <p:spPr>
          <a:xfrm>
            <a:off x="7720338" y="3018352"/>
            <a:ext cx="351945" cy="47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1000" dirty="0">
                <a:solidFill>
                  <a:srgbClr val="E93D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zh-CN" altLang="en-US" sz="2400" b="1" dirty="0">
              <a:solidFill>
                <a:srgbClr val="E93D51"/>
              </a:solidFill>
              <a:latin typeface="Lato" panose="020F0502020204030203" pitchFamily="34" charset="0"/>
              <a:ea typeface="微软雅黑 Light" panose="020B0502040204020203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9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89009" y="247676"/>
            <a:ext cx="217439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000000"/>
              </a:buClr>
              <a:buSzPts val="2800"/>
            </a:pP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深度学习</a:t>
            </a:r>
            <a:r>
              <a:rPr lang="en-US" altLang="zh-CN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4</a:t>
            </a:r>
            <a:r>
              <a:rPr lang="zh-CN" altLang="en-US" sz="2000" dirty="0">
                <a:solidFill>
                  <a:schemeClr val="accent5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个步骤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EE13D7-513F-4CC4-8CC4-B3D9F6056FF5}"/>
              </a:ext>
            </a:extLst>
          </p:cNvPr>
          <p:cNvSpPr txBox="1"/>
          <p:nvPr/>
        </p:nvSpPr>
        <p:spPr>
          <a:xfrm>
            <a:off x="1576208" y="1408294"/>
            <a:ext cx="3477571" cy="1989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Step1: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准备数据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Step2: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搭建模型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Step3: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迭代训练</a:t>
            </a:r>
          </a:p>
          <a:p>
            <a:pPr lvl="0">
              <a:lnSpc>
                <a:spcPct val="200000"/>
              </a:lnSpc>
              <a:buSzPts val="1300"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B8A2">
                    <a:lumMod val="75000"/>
                  </a:srgbClr>
                </a:solidFill>
                <a:effectLst/>
                <a:uLnTx/>
                <a:uFillTx/>
                <a:latin typeface="Raleway" pitchFamily="2" charset="0"/>
                <a:ea typeface="微软雅黑 Light" panose="020B0502040204020203" pitchFamily="34" charset="-122"/>
                <a:cs typeface="Arial"/>
                <a:sym typeface="Lato"/>
              </a:rPr>
              <a:t>Step4: </a:t>
            </a:r>
            <a:r>
              <a:rPr lang="zh-CN" altLang="zh-CN" sz="16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使用模型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1C3E4-B66B-57DE-3F89-AE643A07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32279"/>
            <a:ext cx="3593465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830515" y="2221439"/>
            <a:ext cx="3020618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/>
              <a:t>反向传播算法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345F7A-9524-50A9-CBD7-54EAF8770ED4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>
                <a:solidFill>
                  <a:schemeClr val="lt1"/>
                </a:solidFill>
                <a:latin typeface="Raleway"/>
                <a:sym typeface="Raleway"/>
              </a:rPr>
              <a:t>4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51163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614313" y="261403"/>
            <a:ext cx="1768321" cy="503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反向传播算法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796A0-ECC3-4EC3-BCF7-C9D889712E44}"/>
              </a:ext>
            </a:extLst>
          </p:cNvPr>
          <p:cNvSpPr txBox="1"/>
          <p:nvPr/>
        </p:nvSpPr>
        <p:spPr>
          <a:xfrm>
            <a:off x="803304" y="1049949"/>
            <a:ext cx="76580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小明预期的目标是全部命中靶子的中心，正中靶心可以得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10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分，最外圈是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1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E9CEA8-64B3-444E-A106-5D7EB9E6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09" y="1670428"/>
            <a:ext cx="2435406" cy="24268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2B5BE7-0486-3031-FB14-C56969E34646}"/>
              </a:ext>
            </a:extLst>
          </p:cNvPr>
          <p:cNvSpPr txBox="1"/>
          <p:nvPr/>
        </p:nvSpPr>
        <p:spPr>
          <a:xfrm>
            <a:off x="1160909" y="17085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误差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：每次试枪弹着点和靶心之间的差距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E8DA83-763F-2982-375D-B75F86481747}"/>
              </a:ext>
            </a:extLst>
          </p:cNvPr>
          <p:cNvSpPr txBox="1"/>
          <p:nvPr/>
        </p:nvSpPr>
        <p:spPr>
          <a:xfrm>
            <a:off x="1160909" y="227237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试枪</a:t>
            </a:r>
            <a:r>
              <a:rPr lang="en-US" altLang="zh-CN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5</a:t>
            </a:r>
            <a:r>
              <a:rPr lang="zh-CN" altLang="en-US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次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: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迭代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/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训练了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5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D1F996-E5EA-B606-444E-D48C6B6C715B}"/>
              </a:ext>
            </a:extLst>
          </p:cNvPr>
          <p:cNvSpPr txBox="1"/>
          <p:nvPr/>
        </p:nvSpPr>
        <p:spPr>
          <a:xfrm>
            <a:off x="1160909" y="283622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en-US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反向传播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: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把靶子拉回来看弹着点，然后调整下一次的射击角度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D411A-B327-CCE3-B4AB-0A241A8ECFE8}"/>
              </a:ext>
            </a:extLst>
          </p:cNvPr>
          <p:cNvSpPr txBox="1"/>
          <p:nvPr/>
        </p:nvSpPr>
        <p:spPr>
          <a:xfrm>
            <a:off x="1160909" y="364629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zh-CN" altLang="zh-CN" sz="1600" b="1" dirty="0">
                <a:solidFill>
                  <a:srgbClr val="1A9988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梯度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: </a:t>
            </a:r>
            <a:r>
              <a:rPr lang="zh-CN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每次调整角度的数值和方向</a:t>
            </a:r>
            <a:endParaRPr lang="zh-CN" altLang="en-US" sz="1600" b="1" dirty="0">
              <a:solidFill>
                <a:schemeClr val="accent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644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637049" y="268033"/>
            <a:ext cx="1832231" cy="434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反向传播算法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7796A0-ECC3-4EC3-BCF7-C9D889712E44}"/>
              </a:ext>
            </a:extLst>
          </p:cNvPr>
          <p:cNvSpPr txBox="1"/>
          <p:nvPr/>
        </p:nvSpPr>
        <p:spPr>
          <a:xfrm>
            <a:off x="1163410" y="1843688"/>
            <a:ext cx="76580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反向传播算法是一个迭代算法，它的基本思想为</a:t>
            </a:r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</a:t>
            </a:r>
          </a:p>
          <a:p>
            <a:pPr indent="266700" algn="just"/>
            <a:endParaRPr lang="en-US" altLang="zh-CN" sz="16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indent="266700" algn="just"/>
            <a:endParaRPr lang="en-US" altLang="zh-CN" sz="16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indent="266700" algn="just"/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1. </a:t>
            </a:r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先计算每一层的状态和激活值，直到最后一层（即前向传播）。</a:t>
            </a:r>
          </a:p>
          <a:p>
            <a:pPr indent="266700" algn="just"/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3. </a:t>
            </a:r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计算每一层的误差，误差的计算过程是从最后一层向前推进的。</a:t>
            </a:r>
          </a:p>
          <a:p>
            <a:pPr indent="266700" algn="just"/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3. </a:t>
            </a:r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更新参数（目标是误差变小）。迭代前面两个步骤，直到满足停止准则。</a:t>
            </a:r>
          </a:p>
        </p:txBody>
      </p:sp>
    </p:spTree>
    <p:extLst>
      <p:ext uri="{BB962C8B-B14F-4D97-AF65-F5344CB8AC3E}">
        <p14:creationId xmlns:p14="http://schemas.microsoft.com/office/powerpoint/2010/main" val="3626055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D60D41-6AAC-4691-A1AC-6FECE51AC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6" y="2308352"/>
            <a:ext cx="2057191" cy="11070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AB240C-A212-48E0-BA9B-E084251D0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289" y="617175"/>
            <a:ext cx="3068454" cy="179723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6923891-529A-4AD7-83AD-3B9DC57105DE}"/>
              </a:ext>
            </a:extLst>
          </p:cNvPr>
          <p:cNvCxnSpPr>
            <a:cxnSpLocks/>
          </p:cNvCxnSpPr>
          <p:nvPr/>
        </p:nvCxnSpPr>
        <p:spPr>
          <a:xfrm flipV="1">
            <a:off x="3048001" y="1356919"/>
            <a:ext cx="2057400" cy="1214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3DE6D5C-DCB0-4809-9434-2618A072088A}"/>
              </a:ext>
            </a:extLst>
          </p:cNvPr>
          <p:cNvCxnSpPr>
            <a:cxnSpLocks/>
          </p:cNvCxnSpPr>
          <p:nvPr/>
        </p:nvCxnSpPr>
        <p:spPr>
          <a:xfrm>
            <a:off x="3162405" y="3444416"/>
            <a:ext cx="1676400" cy="1223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95DFD7F5-642C-4413-A1D3-741DC5BCB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82" y="3927407"/>
            <a:ext cx="3327933" cy="8319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C9EFF6-1D3F-478B-80E3-64E8036A8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10" y="2769771"/>
            <a:ext cx="3461447" cy="7553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1AD34D-AB71-411C-B948-73E7B3154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9" y="1406899"/>
            <a:ext cx="2209799" cy="408293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8CCE794-0B75-4690-B3C1-DF4AA642891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048001" y="3028424"/>
            <a:ext cx="1905209" cy="119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ECC3F8E-D7E8-440C-BEC0-8167FF83C839}"/>
              </a:ext>
            </a:extLst>
          </p:cNvPr>
          <p:cNvSpPr txBox="1"/>
          <p:nvPr/>
        </p:nvSpPr>
        <p:spPr>
          <a:xfrm>
            <a:off x="8045062" y="35799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误差项</a:t>
            </a:r>
          </a:p>
        </p:txBody>
      </p:sp>
      <p:sp>
        <p:nvSpPr>
          <p:cNvPr id="15" name="Google Shape;243;p29">
            <a:extLst>
              <a:ext uri="{FF2B5EF4-FFF2-40B4-BE49-F238E27FC236}">
                <a16:creationId xmlns:a16="http://schemas.microsoft.com/office/drawing/2014/main" id="{CE7E9700-F389-FE02-530F-71EAA992C69A}"/>
              </a:ext>
            </a:extLst>
          </p:cNvPr>
          <p:cNvSpPr txBox="1">
            <a:spLocks/>
          </p:cNvSpPr>
          <p:nvPr/>
        </p:nvSpPr>
        <p:spPr>
          <a:xfrm>
            <a:off x="543334" y="263423"/>
            <a:ext cx="1832231" cy="43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反向传播算法</a:t>
            </a:r>
          </a:p>
        </p:txBody>
      </p:sp>
    </p:spTree>
    <p:extLst>
      <p:ext uri="{BB962C8B-B14F-4D97-AF65-F5344CB8AC3E}">
        <p14:creationId xmlns:p14="http://schemas.microsoft.com/office/powerpoint/2010/main" val="336364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DBDF7F8-A4E1-423D-96FF-6FA53F033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43" y="2836884"/>
            <a:ext cx="3593271" cy="194401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13B4EB0-83EC-4937-84D5-E154F1994870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1600177" y="3176300"/>
            <a:ext cx="1476580" cy="1002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DF20C882-1AE7-431B-9941-F1E9FD774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865079"/>
            <a:ext cx="2788986" cy="35726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AAFBEB-0968-45E5-8F2E-1890D1644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7" y="1267977"/>
            <a:ext cx="1436073" cy="45602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43F30A-934C-4DCB-BE4F-0BB212898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2591435"/>
            <a:ext cx="1741668" cy="5848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79FD39-2C83-4013-B6C5-FE49D2A6E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35" y="1834564"/>
            <a:ext cx="2182245" cy="1049303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55DDB1E-4BDE-4B55-8780-3F18E3BF6B10}"/>
              </a:ext>
            </a:extLst>
          </p:cNvPr>
          <p:cNvCxnSpPr>
            <a:cxnSpLocks/>
          </p:cNvCxnSpPr>
          <p:nvPr/>
        </p:nvCxnSpPr>
        <p:spPr>
          <a:xfrm flipV="1">
            <a:off x="7024200" y="3900614"/>
            <a:ext cx="1211492" cy="14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243;p29">
            <a:extLst>
              <a:ext uri="{FF2B5EF4-FFF2-40B4-BE49-F238E27FC236}">
                <a16:creationId xmlns:a16="http://schemas.microsoft.com/office/drawing/2014/main" id="{69722309-D93B-4528-B7F6-8E1430B7D2D9}"/>
              </a:ext>
            </a:extLst>
          </p:cNvPr>
          <p:cNvSpPr txBox="1">
            <a:spLocks/>
          </p:cNvSpPr>
          <p:nvPr/>
        </p:nvSpPr>
        <p:spPr>
          <a:xfrm>
            <a:off x="590959" y="265657"/>
            <a:ext cx="1832231" cy="43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反向传播算法</a:t>
            </a:r>
          </a:p>
        </p:txBody>
      </p:sp>
    </p:spTree>
    <p:extLst>
      <p:ext uri="{BB962C8B-B14F-4D97-AF65-F5344CB8AC3E}">
        <p14:creationId xmlns:p14="http://schemas.microsoft.com/office/powerpoint/2010/main" val="265307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2830515" y="2221439"/>
            <a:ext cx="2252762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/>
              <a:t>梯度下降</a:t>
            </a: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345F7A-9524-50A9-CBD7-54EAF8770ED4}"/>
              </a:ext>
            </a:extLst>
          </p:cNvPr>
          <p:cNvSpPr txBox="1"/>
          <p:nvPr/>
        </p:nvSpPr>
        <p:spPr>
          <a:xfrm>
            <a:off x="613810" y="280578"/>
            <a:ext cx="1548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>
                <a:solidFill>
                  <a:schemeClr val="lt1"/>
                </a:solidFill>
                <a:latin typeface="Raleway"/>
                <a:sym typeface="Raleway"/>
              </a:rPr>
              <a:t>4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92098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70732" y="330498"/>
            <a:ext cx="1348734" cy="370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优化问题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pic>
        <p:nvPicPr>
          <p:cNvPr id="4" name="Picture 6" descr="相关图片">
            <a:extLst>
              <a:ext uri="{FF2B5EF4-FFF2-40B4-BE49-F238E27FC236}">
                <a16:creationId xmlns:a16="http://schemas.microsoft.com/office/drawing/2014/main" id="{6B32329D-3C93-9ECC-8D89-C3EAD8F2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963" y="960502"/>
            <a:ext cx="3129762" cy="32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7362B2-2424-B801-1009-BEE0CB84C651}"/>
              </a:ext>
            </a:extLst>
          </p:cNvPr>
          <p:cNvSpPr/>
          <p:nvPr/>
        </p:nvSpPr>
        <p:spPr>
          <a:xfrm>
            <a:off x="4242364" y="4185493"/>
            <a:ext cx="480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搜索步长α中也叫作学习率（Learning Rate）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EC820-B563-C924-85BA-B7F549514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00" y="619453"/>
            <a:ext cx="3207537" cy="31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001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9F5FC44F-274E-4577-B08B-11B6EB40CF26}"/>
              </a:ext>
            </a:extLst>
          </p:cNvPr>
          <p:cNvGrpSpPr/>
          <p:nvPr/>
        </p:nvGrpSpPr>
        <p:grpSpPr>
          <a:xfrm>
            <a:off x="899060" y="1032387"/>
            <a:ext cx="6803347" cy="3604567"/>
            <a:chOff x="2050852" y="2112336"/>
            <a:chExt cx="8281104" cy="4208267"/>
          </a:xfrm>
        </p:grpSpPr>
        <p:cxnSp>
          <p:nvCxnSpPr>
            <p:cNvPr id="58" name="直線單箭頭接點 27">
              <a:extLst>
                <a:ext uri="{FF2B5EF4-FFF2-40B4-BE49-F238E27FC236}">
                  <a16:creationId xmlns:a16="http://schemas.microsoft.com/office/drawing/2014/main" id="{6EDD8A21-AAED-4C4B-8228-D454D4B45592}"/>
                </a:ext>
              </a:extLst>
            </p:cNvPr>
            <p:cNvCxnSpPr/>
            <p:nvPr/>
          </p:nvCxnSpPr>
          <p:spPr>
            <a:xfrm>
              <a:off x="2050852" y="5755026"/>
              <a:ext cx="82811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29">
              <a:extLst>
                <a:ext uri="{FF2B5EF4-FFF2-40B4-BE49-F238E27FC236}">
                  <a16:creationId xmlns:a16="http://schemas.microsoft.com/office/drawing/2014/main" id="{C048B683-C6FE-4448-926E-51771A1885AF}"/>
                </a:ext>
              </a:extLst>
            </p:cNvPr>
            <p:cNvCxnSpPr/>
            <p:nvPr/>
          </p:nvCxnSpPr>
          <p:spPr>
            <a:xfrm flipV="1">
              <a:off x="2863907" y="2201391"/>
              <a:ext cx="0" cy="38771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手繪多邊形 54">
              <a:extLst>
                <a:ext uri="{FF2B5EF4-FFF2-40B4-BE49-F238E27FC236}">
                  <a16:creationId xmlns:a16="http://schemas.microsoft.com/office/drawing/2014/main" id="{4E27604B-7DAB-4183-A33B-EFE97512222A}"/>
                </a:ext>
              </a:extLst>
            </p:cNvPr>
            <p:cNvSpPr/>
            <p:nvPr/>
          </p:nvSpPr>
          <p:spPr>
            <a:xfrm>
              <a:off x="2518530" y="2112336"/>
              <a:ext cx="6681626" cy="4208267"/>
            </a:xfrm>
            <a:custGeom>
              <a:avLst/>
              <a:gdLst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4783016 w 7754816"/>
                <a:gd name="connsiteY3" fmla="*/ 3130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5820508 w 7754816"/>
                <a:gd name="connsiteY4" fmla="*/ 26025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499339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019908 w 7754816"/>
                <a:gd name="connsiteY1" fmla="*/ 2356339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941312 w 7754816"/>
                <a:gd name="connsiteY2" fmla="*/ 2760785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767202 w 7754816"/>
                <a:gd name="connsiteY2" fmla="*/ 271724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  <a:gd name="connsiteX0" fmla="*/ 0 w 7754816"/>
                <a:gd name="connsiteY0" fmla="*/ 0 h 4208267"/>
                <a:gd name="connsiteX1" fmla="*/ 1314558 w 7754816"/>
                <a:gd name="connsiteY1" fmla="*/ 2225710 h 4208267"/>
                <a:gd name="connsiteX2" fmla="*/ 3823199 w 7754816"/>
                <a:gd name="connsiteY2" fmla="*/ 2698193 h 4208267"/>
                <a:gd name="connsiteX3" fmla="*/ 5732254 w 7754816"/>
                <a:gd name="connsiteY3" fmla="*/ 3511062 h 4208267"/>
                <a:gd name="connsiteX4" fmla="*/ 6289268 w 7754816"/>
                <a:gd name="connsiteY4" fmla="*/ 2754923 h 4208267"/>
                <a:gd name="connsiteX5" fmla="*/ 6664570 w 7754816"/>
                <a:gd name="connsiteY5" fmla="*/ 2391508 h 4208267"/>
                <a:gd name="connsiteX6" fmla="*/ 7561385 w 7754816"/>
                <a:gd name="connsiteY6" fmla="*/ 3991708 h 4208267"/>
                <a:gd name="connsiteX7" fmla="*/ 7754816 w 7754816"/>
                <a:gd name="connsiteY7" fmla="*/ 4149970 h 420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54816" h="4208267">
                  <a:moveTo>
                    <a:pt x="0" y="0"/>
                  </a:moveTo>
                  <a:cubicBezTo>
                    <a:pt x="218342" y="948104"/>
                    <a:pt x="677358" y="1776011"/>
                    <a:pt x="1314558" y="2225710"/>
                  </a:cubicBezTo>
                  <a:cubicBezTo>
                    <a:pt x="1951758" y="2675409"/>
                    <a:pt x="3073523" y="2701682"/>
                    <a:pt x="3823199" y="2698193"/>
                  </a:cubicBezTo>
                  <a:cubicBezTo>
                    <a:pt x="4572875" y="2694704"/>
                    <a:pt x="5321243" y="3501607"/>
                    <a:pt x="5732254" y="3511062"/>
                  </a:cubicBezTo>
                  <a:cubicBezTo>
                    <a:pt x="6143265" y="3520517"/>
                    <a:pt x="6133882" y="2941515"/>
                    <a:pt x="6289268" y="2754923"/>
                  </a:cubicBezTo>
                  <a:cubicBezTo>
                    <a:pt x="6444654" y="2568331"/>
                    <a:pt x="6452551" y="2185377"/>
                    <a:pt x="6664570" y="2391508"/>
                  </a:cubicBezTo>
                  <a:cubicBezTo>
                    <a:pt x="6876589" y="2597639"/>
                    <a:pt x="7379677" y="3698631"/>
                    <a:pt x="7561385" y="3991708"/>
                  </a:cubicBezTo>
                  <a:cubicBezTo>
                    <a:pt x="7743093" y="4284785"/>
                    <a:pt x="7748954" y="4217377"/>
                    <a:pt x="7754816" y="4149970"/>
                  </a:cubicBezTo>
                </a:path>
              </a:pathLst>
            </a:custGeom>
            <a:noFill/>
            <a:ln w="635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9">
              <a:extLst>
                <a:ext uri="{FF2B5EF4-FFF2-40B4-BE49-F238E27FC236}">
                  <a16:creationId xmlns:a16="http://schemas.microsoft.com/office/drawing/2014/main" id="{F875806B-8EE4-4B87-A9AE-E61947CF09BF}"/>
                </a:ext>
              </a:extLst>
            </p:cNvPr>
            <p:cNvSpPr/>
            <p:nvPr/>
          </p:nvSpPr>
          <p:spPr>
            <a:xfrm>
              <a:off x="3449063" y="5590054"/>
              <a:ext cx="191799" cy="191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cxnSp>
          <p:nvCxnSpPr>
            <p:cNvPr id="63" name="直線接點 70">
              <a:extLst>
                <a:ext uri="{FF2B5EF4-FFF2-40B4-BE49-F238E27FC236}">
                  <a16:creationId xmlns:a16="http://schemas.microsoft.com/office/drawing/2014/main" id="{BCCE5BDD-AA3A-4EDE-A768-C24319D67758}"/>
                </a:ext>
              </a:extLst>
            </p:cNvPr>
            <p:cNvCxnSpPr/>
            <p:nvPr/>
          </p:nvCxnSpPr>
          <p:spPr>
            <a:xfrm>
              <a:off x="3495466" y="4210936"/>
              <a:ext cx="0" cy="147187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18">
              <a:extLst>
                <a:ext uri="{FF2B5EF4-FFF2-40B4-BE49-F238E27FC236}">
                  <a16:creationId xmlns:a16="http://schemas.microsoft.com/office/drawing/2014/main" id="{F43A52B9-A1FC-4A31-949A-E7ECCA8492D4}"/>
                </a:ext>
              </a:extLst>
            </p:cNvPr>
            <p:cNvCxnSpPr/>
            <p:nvPr/>
          </p:nvCxnSpPr>
          <p:spPr>
            <a:xfrm>
              <a:off x="2795970" y="3580784"/>
              <a:ext cx="1591247" cy="1508056"/>
            </a:xfrm>
            <a:prstGeom prst="line">
              <a:avLst/>
            </a:prstGeom>
            <a:ln w="57150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橢圓 24">
              <a:extLst>
                <a:ext uri="{FF2B5EF4-FFF2-40B4-BE49-F238E27FC236}">
                  <a16:creationId xmlns:a16="http://schemas.microsoft.com/office/drawing/2014/main" id="{0E43A096-0028-4CAF-B608-BBC7B3AF6960}"/>
                </a:ext>
              </a:extLst>
            </p:cNvPr>
            <p:cNvSpPr/>
            <p:nvPr/>
          </p:nvSpPr>
          <p:spPr>
            <a:xfrm>
              <a:off x="5059535" y="5647863"/>
              <a:ext cx="191799" cy="191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sp>
          <p:nvSpPr>
            <p:cNvPr id="66" name="左大括弧 4">
              <a:extLst>
                <a:ext uri="{FF2B5EF4-FFF2-40B4-BE49-F238E27FC236}">
                  <a16:creationId xmlns:a16="http://schemas.microsoft.com/office/drawing/2014/main" id="{27ADA73D-642B-4C8A-95D4-5F4FBB0BB8B6}"/>
                </a:ext>
              </a:extLst>
            </p:cNvPr>
            <p:cNvSpPr/>
            <p:nvPr/>
          </p:nvSpPr>
          <p:spPr>
            <a:xfrm rot="5400000">
              <a:off x="4170903" y="4668549"/>
              <a:ext cx="312400" cy="1663274"/>
            </a:xfrm>
            <a:prstGeom prst="leftBrace">
              <a:avLst>
                <a:gd name="adj1" fmla="val 108049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cxnSp>
          <p:nvCxnSpPr>
            <p:cNvPr id="67" name="直線接點 35">
              <a:extLst>
                <a:ext uri="{FF2B5EF4-FFF2-40B4-BE49-F238E27FC236}">
                  <a16:creationId xmlns:a16="http://schemas.microsoft.com/office/drawing/2014/main" id="{EEE6974C-5800-41AA-A5DD-5469BD993A46}"/>
                </a:ext>
              </a:extLst>
            </p:cNvPr>
            <p:cNvCxnSpPr/>
            <p:nvPr/>
          </p:nvCxnSpPr>
          <p:spPr>
            <a:xfrm>
              <a:off x="5155433" y="4767095"/>
              <a:ext cx="0" cy="976667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23">
              <a:extLst>
                <a:ext uri="{FF2B5EF4-FFF2-40B4-BE49-F238E27FC236}">
                  <a16:creationId xmlns:a16="http://schemas.microsoft.com/office/drawing/2014/main" id="{941BA494-A083-46B7-A177-9887C2CB3C10}"/>
                </a:ext>
              </a:extLst>
            </p:cNvPr>
            <p:cNvCxnSpPr/>
            <p:nvPr/>
          </p:nvCxnSpPr>
          <p:spPr>
            <a:xfrm>
              <a:off x="4509633" y="4658798"/>
              <a:ext cx="1231903" cy="239227"/>
            </a:xfrm>
            <a:prstGeom prst="line">
              <a:avLst/>
            </a:prstGeom>
            <a:ln w="57150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橢圓 30">
              <a:extLst>
                <a:ext uri="{FF2B5EF4-FFF2-40B4-BE49-F238E27FC236}">
                  <a16:creationId xmlns:a16="http://schemas.microsoft.com/office/drawing/2014/main" id="{81625129-A6B2-4AA3-BA9F-3F52CD3E7ED4}"/>
                </a:ext>
              </a:extLst>
            </p:cNvPr>
            <p:cNvSpPr/>
            <p:nvPr/>
          </p:nvSpPr>
          <p:spPr>
            <a:xfrm>
              <a:off x="6119042" y="5628544"/>
              <a:ext cx="191799" cy="191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cxnSp>
          <p:nvCxnSpPr>
            <p:cNvPr id="70" name="直線接點 31">
              <a:extLst>
                <a:ext uri="{FF2B5EF4-FFF2-40B4-BE49-F238E27FC236}">
                  <a16:creationId xmlns:a16="http://schemas.microsoft.com/office/drawing/2014/main" id="{CD464845-0D47-48DB-BF5A-30B0902FF67F}"/>
                </a:ext>
              </a:extLst>
            </p:cNvPr>
            <p:cNvCxnSpPr/>
            <p:nvPr/>
          </p:nvCxnSpPr>
          <p:spPr>
            <a:xfrm>
              <a:off x="6248400" y="4897549"/>
              <a:ext cx="0" cy="898659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左大括弧 38">
              <a:extLst>
                <a:ext uri="{FF2B5EF4-FFF2-40B4-BE49-F238E27FC236}">
                  <a16:creationId xmlns:a16="http://schemas.microsoft.com/office/drawing/2014/main" id="{3F6A41E4-E272-4C68-93D4-92903D0647E0}"/>
                </a:ext>
              </a:extLst>
            </p:cNvPr>
            <p:cNvSpPr/>
            <p:nvPr/>
          </p:nvSpPr>
          <p:spPr>
            <a:xfrm rot="5400000">
              <a:off x="5512570" y="5004162"/>
              <a:ext cx="312400" cy="1020060"/>
            </a:xfrm>
            <a:prstGeom prst="leftBrace">
              <a:avLst>
                <a:gd name="adj1" fmla="val 108049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sp>
          <p:nvSpPr>
            <p:cNvPr id="72" name="左大括弧 38">
              <a:extLst>
                <a:ext uri="{FF2B5EF4-FFF2-40B4-BE49-F238E27FC236}">
                  <a16:creationId xmlns:a16="http://schemas.microsoft.com/office/drawing/2014/main" id="{202B4712-4B2B-4347-BBCF-BC4783AB0310}"/>
                </a:ext>
              </a:extLst>
            </p:cNvPr>
            <p:cNvSpPr/>
            <p:nvPr/>
          </p:nvSpPr>
          <p:spPr>
            <a:xfrm rot="5400000">
              <a:off x="6746319" y="4957544"/>
              <a:ext cx="319651" cy="1275312"/>
            </a:xfrm>
            <a:prstGeom prst="leftBrace">
              <a:avLst>
                <a:gd name="adj1" fmla="val 108049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cxnSp>
          <p:nvCxnSpPr>
            <p:cNvPr id="73" name="直線接點 31">
              <a:extLst>
                <a:ext uri="{FF2B5EF4-FFF2-40B4-BE49-F238E27FC236}">
                  <a16:creationId xmlns:a16="http://schemas.microsoft.com/office/drawing/2014/main" id="{303439B1-A278-4237-8A32-1AB19262A2B6}"/>
                </a:ext>
              </a:extLst>
            </p:cNvPr>
            <p:cNvCxnSpPr/>
            <p:nvPr/>
          </p:nvCxnSpPr>
          <p:spPr>
            <a:xfrm>
              <a:off x="7543800" y="5549115"/>
              <a:ext cx="0" cy="290546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橢圓 69">
              <a:extLst>
                <a:ext uri="{FF2B5EF4-FFF2-40B4-BE49-F238E27FC236}">
                  <a16:creationId xmlns:a16="http://schemas.microsoft.com/office/drawing/2014/main" id="{5116BF61-7939-443C-84A5-253E5A5DA7D6}"/>
                </a:ext>
              </a:extLst>
            </p:cNvPr>
            <p:cNvSpPr/>
            <p:nvPr/>
          </p:nvSpPr>
          <p:spPr>
            <a:xfrm>
              <a:off x="7400500" y="5685953"/>
              <a:ext cx="191799" cy="19179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STIX Two Math" panose="02020603050405020304" pitchFamily="18" charset="0"/>
                <a:cs typeface="STIX Two Math" panose="02020603050405020304" pitchFamily="18" charset="0"/>
              </a:endParaRPr>
            </a:p>
          </p:txBody>
        </p:sp>
        <p:cxnSp>
          <p:nvCxnSpPr>
            <p:cNvPr id="75" name="直線接點 23">
              <a:extLst>
                <a:ext uri="{FF2B5EF4-FFF2-40B4-BE49-F238E27FC236}">
                  <a16:creationId xmlns:a16="http://schemas.microsoft.com/office/drawing/2014/main" id="{FAD64115-8657-412B-BBB5-54AED9BD34D1}"/>
                </a:ext>
              </a:extLst>
            </p:cNvPr>
            <p:cNvCxnSpPr/>
            <p:nvPr/>
          </p:nvCxnSpPr>
          <p:spPr>
            <a:xfrm>
              <a:off x="5573080" y="4515757"/>
              <a:ext cx="1361121" cy="745651"/>
            </a:xfrm>
            <a:prstGeom prst="line">
              <a:avLst/>
            </a:prstGeom>
            <a:ln w="57150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Google Shape;243;p29">
            <a:extLst>
              <a:ext uri="{FF2B5EF4-FFF2-40B4-BE49-F238E27FC236}">
                <a16:creationId xmlns:a16="http://schemas.microsoft.com/office/drawing/2014/main" id="{09E15844-7CB7-6508-6F94-F2FFBE994161}"/>
              </a:ext>
            </a:extLst>
          </p:cNvPr>
          <p:cNvSpPr txBox="1">
            <a:spLocks/>
          </p:cNvSpPr>
          <p:nvPr/>
        </p:nvSpPr>
        <p:spPr>
          <a:xfrm>
            <a:off x="744987" y="267938"/>
            <a:ext cx="1302774" cy="4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梯度下降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92C636E-376B-26E7-4B25-38BF2EE45714}"/>
                  </a:ext>
                </a:extLst>
              </p:cNvPr>
              <p:cNvSpPr txBox="1"/>
              <p:nvPr/>
            </p:nvSpPr>
            <p:spPr>
              <a:xfrm>
                <a:off x="1655955" y="1075477"/>
                <a:ext cx="5325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0" smtClean="0">
                          <a:solidFill>
                            <a:srgbClr val="1A9988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𝐉</m:t>
                      </m:r>
                      <m:r>
                        <a:rPr lang="en-US" altLang="zh-CN" sz="2000" b="1" kern="1000" smtClean="0">
                          <a:solidFill>
                            <a:srgbClr val="1A9988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kern="1000" smtClean="0">
                          <a:solidFill>
                            <a:srgbClr val="1A9988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𝛉</m:t>
                      </m:r>
                      <m:r>
                        <a:rPr lang="en-US" altLang="zh-CN" sz="2000" b="1" kern="1000" smtClean="0">
                          <a:solidFill>
                            <a:srgbClr val="1A9988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>
                  <a:solidFill>
                    <a:srgbClr val="1A9988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92C636E-376B-26E7-4B25-38BF2EE45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955" y="1075477"/>
                <a:ext cx="532502" cy="400110"/>
              </a:xfrm>
              <a:prstGeom prst="rect">
                <a:avLst/>
              </a:prstGeom>
              <a:blipFill>
                <a:blip r:embed="rId3"/>
                <a:stretch>
                  <a:fillRect l="-4598" r="-2528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537A4A-18F8-1994-1D8D-CFB2728C32F3}"/>
                  </a:ext>
                </a:extLst>
              </p:cNvPr>
              <p:cNvSpPr txBox="1"/>
              <p:nvPr/>
            </p:nvSpPr>
            <p:spPr>
              <a:xfrm>
                <a:off x="7244783" y="3734175"/>
                <a:ext cx="2998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0" smtClean="0">
                          <a:solidFill>
                            <a:srgbClr val="1A9988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3537A4A-18F8-1994-1D8D-CFB2728C3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783" y="3734175"/>
                <a:ext cx="299883" cy="400110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FA76D1C-0E43-DDB1-152D-BD25D27BB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430889"/>
              </p:ext>
            </p:extLst>
          </p:nvPr>
        </p:nvGraphicFramePr>
        <p:xfrm>
          <a:off x="4491550" y="1397431"/>
          <a:ext cx="2224087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2224080" imgH="604800" progId="PBrush">
                  <p:embed/>
                </p:oleObj>
              </mc:Choice>
              <mc:Fallback>
                <p:oleObj name="Bitmap Image" r:id="rId5" imgW="2224080" imgH="604800" progId="PBrus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FA76D1C-0E43-DDB1-152D-BD25D27BB4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1550" y="1397431"/>
                        <a:ext cx="2224087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352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95645" y="258507"/>
            <a:ext cx="1302774" cy="473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梯度下降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B5908-0819-472E-A5AA-4B0E5392F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09" y="1225315"/>
            <a:ext cx="3692455" cy="28009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EFE4EC-C950-FE3D-78BB-FDF5603840AB}"/>
              </a:ext>
            </a:extLst>
          </p:cNvPr>
          <p:cNvSpPr txBox="1"/>
          <p:nvPr/>
        </p:nvSpPr>
        <p:spPr>
          <a:xfrm>
            <a:off x="870154" y="2041037"/>
            <a:ext cx="3303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梯度：函数当前位置的最快上升点</a:t>
            </a:r>
            <a:endParaRPr lang="en-US" altLang="zh-CN" sz="16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下降：与导数相反的方向</a:t>
            </a:r>
            <a:endParaRPr lang="zh-CN" altLang="en-US" sz="1600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21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73077E-5678-498C-8D43-0BC326E6B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64" y="874240"/>
            <a:ext cx="2581612" cy="14499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33F5EE-AC50-4B71-B591-BF8190B42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83" y="795581"/>
            <a:ext cx="2840965" cy="1633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1F2F3F-BD85-461A-88E9-04D86E57C9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93" y="2691556"/>
            <a:ext cx="2609700" cy="1521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5C0CB2-6931-4C30-ABE4-A299E12C98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47" y="2635674"/>
            <a:ext cx="2840965" cy="1640659"/>
          </a:xfrm>
          <a:prstGeom prst="rect">
            <a:avLst/>
          </a:prstGeom>
        </p:spPr>
      </p:pic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66BC988-51C2-F224-A40E-A525C83E4170}"/>
              </a:ext>
            </a:extLst>
          </p:cNvPr>
          <p:cNvSpPr txBox="1">
            <a:spLocks/>
          </p:cNvSpPr>
          <p:nvPr/>
        </p:nvSpPr>
        <p:spPr>
          <a:xfrm>
            <a:off x="719445" y="269938"/>
            <a:ext cx="1302774" cy="47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梯度下降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D121BA6-C522-02C1-86F2-5AC3C468E5E8}"/>
              </a:ext>
            </a:extLst>
          </p:cNvPr>
          <p:cNvSpPr txBox="1"/>
          <p:nvPr/>
        </p:nvSpPr>
        <p:spPr>
          <a:xfrm>
            <a:off x="1922206" y="2417861"/>
            <a:ext cx="19271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Lato" panose="020F0502020204030203" pitchFamily="34" charset="0"/>
              </a:rPr>
              <a:t>图</a:t>
            </a:r>
            <a:r>
              <a:rPr lang="en-US" altLang="zh-CN" dirty="0">
                <a:solidFill>
                  <a:schemeClr val="accent1"/>
                </a:solidFill>
                <a:latin typeface="Lato" panose="020F0502020204030203" pitchFamily="34" charset="0"/>
              </a:rPr>
              <a:t>1 </a:t>
            </a:r>
            <a:r>
              <a:rPr lang="zh-CN" alt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Learning Rate </a:t>
            </a:r>
            <a:r>
              <a:rPr lang="en-US" altLang="zh-CN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= 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13E0B-06A7-6B3F-E82D-51EBFDB44227}"/>
              </a:ext>
            </a:extLst>
          </p:cNvPr>
          <p:cNvSpPr txBox="1"/>
          <p:nvPr/>
        </p:nvSpPr>
        <p:spPr>
          <a:xfrm>
            <a:off x="5591071" y="2417861"/>
            <a:ext cx="2112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Lato" panose="020F0502020204030203" pitchFamily="34" charset="0"/>
              </a:rPr>
              <a:t>图</a:t>
            </a:r>
            <a:r>
              <a:rPr lang="en-US" altLang="zh-CN" dirty="0">
                <a:solidFill>
                  <a:schemeClr val="accent1"/>
                </a:solidFill>
                <a:latin typeface="Lato" panose="020F0502020204030203" pitchFamily="34" charset="0"/>
              </a:rPr>
              <a:t>2 </a:t>
            </a:r>
            <a:r>
              <a:rPr lang="zh-CN" alt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Learning Rate </a:t>
            </a:r>
            <a:r>
              <a:rPr lang="en-US" altLang="zh-CN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= 0.8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901B9D-276A-F9E8-7B87-0C940E25CB14}"/>
              </a:ext>
            </a:extLst>
          </p:cNvPr>
          <p:cNvSpPr txBox="1"/>
          <p:nvPr/>
        </p:nvSpPr>
        <p:spPr>
          <a:xfrm>
            <a:off x="1866350" y="4213123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Lato" panose="020F0502020204030203" pitchFamily="34" charset="0"/>
              </a:rPr>
              <a:t>图</a:t>
            </a:r>
            <a:r>
              <a:rPr lang="en-US" altLang="zh-CN" dirty="0">
                <a:solidFill>
                  <a:schemeClr val="accent1"/>
                </a:solidFill>
                <a:latin typeface="Lato" panose="020F0502020204030203" pitchFamily="34" charset="0"/>
              </a:rPr>
              <a:t>3 </a:t>
            </a:r>
            <a:r>
              <a:rPr lang="zh-CN" alt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Learning Rate </a:t>
            </a:r>
            <a:r>
              <a:rPr lang="en-US" altLang="zh-CN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= 0.4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963325-16EB-EA19-E364-96BAD773CEA0}"/>
              </a:ext>
            </a:extLst>
          </p:cNvPr>
          <p:cNvSpPr txBox="1"/>
          <p:nvPr/>
        </p:nvSpPr>
        <p:spPr>
          <a:xfrm>
            <a:off x="5683761" y="4254133"/>
            <a:ext cx="2104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Lato" panose="020F0502020204030203" pitchFamily="34" charset="0"/>
              </a:rPr>
              <a:t>图</a:t>
            </a:r>
            <a:r>
              <a:rPr lang="en-US" altLang="zh-CN" dirty="0">
                <a:solidFill>
                  <a:schemeClr val="accent1"/>
                </a:solidFill>
                <a:latin typeface="Lato" panose="020F0502020204030203" pitchFamily="34" charset="0"/>
              </a:rPr>
              <a:t>4 </a:t>
            </a:r>
            <a:r>
              <a:rPr lang="zh-CN" alt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Learning Rate </a:t>
            </a:r>
            <a:r>
              <a:rPr lang="en-US" altLang="zh-CN" sz="14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=0.1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50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092284" y="1057110"/>
            <a:ext cx="7148512" cy="241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初始化随机数据</a:t>
            </a:r>
            <a:endParaRPr lang="en-US" altLang="zh-CN" sz="16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noise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]).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添加噪声</a:t>
            </a:r>
            <a:endParaRPr lang="en-US" altLang="zh-CN" sz="16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noise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pPr marL="146050" indent="0">
              <a:buNone/>
            </a:pP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 </a:t>
            </a:r>
            <a:r>
              <a:rPr lang="zh-CN" altLang="en-US" sz="1800" b="1" dirty="0">
                <a:solidFill>
                  <a:schemeClr val="bg1"/>
                </a:solidFill>
              </a:rPr>
              <a:t>准备数据集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216BD7-BCB5-4376-73BC-76F99756AF46}"/>
                  </a:ext>
                </a:extLst>
              </p:cNvPr>
              <p:cNvSpPr txBox="1"/>
              <p:nvPr/>
            </p:nvSpPr>
            <p:spPr>
              <a:xfrm>
                <a:off x="1960211" y="3952875"/>
                <a:ext cx="27063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zh-CN" altLang="en-US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CN" altLang="en-US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+3.1</m:t>
                      </m:r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F216BD7-BCB5-4376-73BC-76F99756A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211" y="3952875"/>
                <a:ext cx="27063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C907DCA-842F-2F1C-0449-D28B2B58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00" y="3261895"/>
            <a:ext cx="2495061" cy="16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32160" y="296914"/>
            <a:ext cx="2659624" cy="518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000" dirty="0" err="1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Keras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支持优化算法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03FA80-58E1-42E5-B93C-2B688657A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948" y="1141859"/>
            <a:ext cx="6952542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Adadelta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Optimizer that implements the Adadelta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Adagrad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Optimizer that implements the Adagrad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Adam</a:t>
            </a: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</a:rPr>
              <a:t>: Optimizer that implements the Adam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Adamax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Optimizer that implements the Adamax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Ftrl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Optimizer that implements the FTRL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Nadam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Optimizer that implements the NAdam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Optimizer</a:t>
            </a:r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 Base class for Keras optimizers.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RMSprop</a:t>
            </a: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</a:rPr>
              <a:t>: Optimizer that implements the RMSprop algorithm.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 SGD</a:t>
            </a:r>
            <a:r>
              <a:rPr lang="zh-CN" altLang="zh-CN" sz="1600" dirty="0">
                <a:solidFill>
                  <a:srgbClr val="0070C0"/>
                </a:solidFill>
                <a:latin typeface="Lato" panose="020F0502020204030203" pitchFamily="34" charset="0"/>
              </a:rPr>
              <a:t>: Gradient descent (with momentum) optimizer.</a:t>
            </a:r>
          </a:p>
        </p:txBody>
      </p:sp>
    </p:spTree>
    <p:extLst>
      <p:ext uri="{BB962C8B-B14F-4D97-AF65-F5344CB8AC3E}">
        <p14:creationId xmlns:p14="http://schemas.microsoft.com/office/powerpoint/2010/main" val="1659639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26628" y="243573"/>
            <a:ext cx="2880852" cy="511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随机梯度下降（</a:t>
            </a:r>
            <a:r>
              <a:rPr lang="en-US" altLang="zh-CN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SGD</a:t>
            </a:r>
            <a:r>
              <a:rPr lang="zh-CN" altLang="en-US" sz="2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</a:rPr>
              <a:t>）</a:t>
            </a:r>
            <a:endParaRPr sz="2000" dirty="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6B0C6F-F98A-43E9-9D1A-833398906C25}"/>
              </a:ext>
            </a:extLst>
          </p:cNvPr>
          <p:cNvSpPr txBox="1"/>
          <p:nvPr/>
        </p:nvSpPr>
        <p:spPr>
          <a:xfrm>
            <a:off x="691869" y="1162497"/>
            <a:ext cx="7658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随机梯度下降（</a:t>
            </a:r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SGD</a:t>
            </a:r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，</a:t>
            </a:r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Stochastic gradient descent</a:t>
            </a:r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）也叫增量梯度下降，就是一次次循环下降。 每次迭代只对样本  执行参数更新，而不是所有样本。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F564DF-1B78-4E5D-8A33-B8328F3BEB6D}"/>
              </a:ext>
            </a:extLst>
          </p:cNvPr>
          <p:cNvSpPr txBox="1"/>
          <p:nvPr/>
        </p:nvSpPr>
        <p:spPr>
          <a:xfrm>
            <a:off x="691869" y="3249799"/>
            <a:ext cx="76580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优点</a:t>
            </a:r>
            <a:r>
              <a:rPr lang="en-US" altLang="zh-CN" sz="1600" dirty="0">
                <a:solidFill>
                  <a:schemeClr val="accent1"/>
                </a:solidFill>
                <a:latin typeface="Lato" panose="020F0502020204030203" pitchFamily="34" charset="0"/>
              </a:rPr>
              <a:t>:</a:t>
            </a:r>
            <a:endParaRPr lang="zh-CN" altLang="zh-CN" sz="1600" dirty="0">
              <a:solidFill>
                <a:schemeClr val="accent1"/>
              </a:solidFill>
              <a:latin typeface="Lato" panose="020F0502020204030203" pitchFamily="34" charset="0"/>
            </a:endParaRPr>
          </a:p>
          <a:p>
            <a:pPr indent="266700" algn="just"/>
            <a:r>
              <a:rPr lang="zh-CN" altLang="en-US" sz="1600" dirty="0">
                <a:solidFill>
                  <a:schemeClr val="accent1"/>
                </a:solidFill>
                <a:latin typeface="Lato" panose="020F0502020204030203" pitchFamily="34" charset="0"/>
              </a:rPr>
              <a:t>更新频次快，优化速度更快，可以在线优化。一定的随机性导致有几率跳出局部最优 </a:t>
            </a:r>
            <a:endParaRPr lang="zh-CN" altLang="zh-CN" sz="1600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59023E-597C-47D6-894A-06C662E74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78" y="2361006"/>
            <a:ext cx="4267243" cy="58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643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70144" y="315196"/>
            <a:ext cx="1356852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RMSProp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6B0C6F-F98A-43E9-9D1A-833398906C25}"/>
              </a:ext>
            </a:extLst>
          </p:cNvPr>
          <p:cNvSpPr txBox="1"/>
          <p:nvPr/>
        </p:nvSpPr>
        <p:spPr>
          <a:xfrm>
            <a:off x="686952" y="1048926"/>
            <a:ext cx="76580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RMSProp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是由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Geoff Hinton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提出的自适应学习方法，是对 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AdaGrad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算法的改进。在 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AdaGrad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算法中，由于梯度分量的直接累加，步长随着迭代的进行而单调递减， 这可能导致后期步长过小。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PMSProp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 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则在此基础上引入权重参数 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ρ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，其对应的分量累计变为加权和。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CA1481F-DF7D-735F-9E0D-FA0A2E8DC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459972"/>
              </p:ext>
            </p:extLst>
          </p:nvPr>
        </p:nvGraphicFramePr>
        <p:xfrm>
          <a:off x="2575489" y="2709401"/>
          <a:ext cx="3681577" cy="1144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909880" imgH="905040" progId="PBrush">
                  <p:embed/>
                </p:oleObj>
              </mc:Choice>
              <mc:Fallback>
                <p:oleObj name="Bitmap Image" r:id="rId3" imgW="2909880" imgH="905040" progId="PBrus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FCA1481F-DF7D-735F-9E0D-FA0A2E8DC9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5489" y="2709401"/>
                        <a:ext cx="3681577" cy="1144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315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833593" y="324568"/>
            <a:ext cx="1037302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Adam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6B0C6F-F98A-43E9-9D1A-833398906C25}"/>
              </a:ext>
            </a:extLst>
          </p:cNvPr>
          <p:cNvSpPr txBox="1"/>
          <p:nvPr/>
        </p:nvSpPr>
        <p:spPr>
          <a:xfrm>
            <a:off x="686952" y="1048926"/>
            <a:ext cx="76580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自适应矩估计（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Adam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）计算每个参数的自适应学习率。与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AdaDelta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一样，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Adam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存储过去平方梯度的衰减平均值和每个参数的动态变化。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Adam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在实践中运作良好，是当今最常用的优化方法之一。</a:t>
            </a:r>
          </a:p>
          <a:p>
            <a:pPr lvl="1" indent="266700" algn="just"/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除了每一时刻平方梯度衰减的加权平均值（如</a:t>
            </a:r>
            <a:r>
              <a:rPr lang="en-US" altLang="zh-CN" sz="1600" b="1" dirty="0" err="1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Adadelta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和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RMSprop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）之外，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Adam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还存储每一时刻梯度衰减指数</a:t>
            </a:r>
            <a:r>
              <a:rPr lang="en-US" altLang="zh-CN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mt</a:t>
            </a:r>
            <a:r>
              <a:rPr lang="zh-CN" alt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的加权平均值。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4BAFE22-09B8-7A46-071F-0B5A14CA5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741481"/>
              </p:ext>
            </p:extLst>
          </p:nvPr>
        </p:nvGraphicFramePr>
        <p:xfrm>
          <a:off x="2373874" y="2811258"/>
          <a:ext cx="4396251" cy="132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2752560" imgH="828720" progId="PBrush">
                  <p:embed/>
                </p:oleObj>
              </mc:Choice>
              <mc:Fallback>
                <p:oleObj name="Bitmap Image" r:id="rId3" imgW="2752560" imgH="828720" progId="PBrus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4BAFE22-09B8-7A46-071F-0B5A14CA57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3874" y="2811258"/>
                        <a:ext cx="4396251" cy="1323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112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655843" y="293892"/>
            <a:ext cx="1671484" cy="422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sz="2000" dirty="0">
                <a:solidFill>
                  <a:srgbClr val="0070C0"/>
                </a:solidFill>
                <a:latin typeface="Lato" panose="020F0502020204030203" pitchFamily="34" charset="0"/>
                <a:cs typeface="Lato" panose="020F0502020204030203" pitchFamily="34" charset="0"/>
              </a:rPr>
              <a:t>局部极小值</a:t>
            </a:r>
            <a:endParaRPr sz="20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1D6FCF-37B2-479B-A8F2-20B4BF87D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427" y="1682468"/>
            <a:ext cx="3692888" cy="28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1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908563" y="303417"/>
            <a:ext cx="875070" cy="432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Lato" panose="020F0502020204030203" pitchFamily="34" charset="0"/>
                <a:cs typeface="Lato" panose="020F0502020204030203" pitchFamily="34" charset="0"/>
              </a:rPr>
              <a:t>鞍点</a:t>
            </a:r>
            <a:endParaRPr sz="2000" dirty="0">
              <a:solidFill>
                <a:srgbClr val="0070C0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88DD4-DF17-4841-B1C9-6BC9BF99E9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665" y="1820817"/>
            <a:ext cx="4618732" cy="23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9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7526" y="860464"/>
            <a:ext cx="7148512" cy="3465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随机初始化参数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tf.Variable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tf.random.uniform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  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tf.Variable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tf.random.uniform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__call__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w*x + b</a:t>
            </a:r>
          </a:p>
          <a:p>
            <a:pPr marL="0" indent="0">
              <a:buNone/>
            </a:pPr>
            <a:endParaRPr lang="en-US" altLang="zh-CN" sz="20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实例化模型</a:t>
            </a:r>
            <a:endParaRPr lang="en-US" altLang="zh-CN" sz="1600" b="1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plt.scatter(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构建模型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997526" y="664739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[2]: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47998E-C066-8A93-43EC-3D7B6401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42" y="3163544"/>
            <a:ext cx="2997758" cy="202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1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364726" y="1837856"/>
            <a:ext cx="7148512" cy="1435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tf.reduce_mean(tf.square(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s-E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364291" y="838848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构建模型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1364291" y="1397281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[3]: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E6B684-07D9-A901-CF95-E64BA24CE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64" y="3479381"/>
            <a:ext cx="3474192" cy="569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4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751720" y="861377"/>
            <a:ext cx="8392280" cy="3013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迭代次数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tf.GradientTape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追踪梯度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计算损失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tape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.gradient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计算梯度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.assign_sub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 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更新梯度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.assign_sub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 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6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输出计算过程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'Epoch [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], loss [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], W/b [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CN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]’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epoch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EPOCHS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()),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())))</a:t>
            </a:r>
          </a:p>
        </p:txBody>
      </p:sp>
      <p:sp>
        <p:nvSpPr>
          <p:cNvPr id="414" name="Google Shape;414;p52"/>
          <p:cNvSpPr txBox="1"/>
          <p:nvPr/>
        </p:nvSpPr>
        <p:spPr>
          <a:xfrm>
            <a:off x="751720" y="73401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训练模型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751720" y="600297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21E03D-19EF-674A-B7DA-68FA1BF6827C}"/>
              </a:ext>
            </a:extLst>
          </p:cNvPr>
          <p:cNvSpPr txBox="1"/>
          <p:nvPr/>
        </p:nvSpPr>
        <p:spPr>
          <a:xfrm>
            <a:off x="751720" y="3828126"/>
            <a:ext cx="1057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Out</a:t>
            </a:r>
            <a:r>
              <a:rPr lang="en-US" altLang="zh-CN" sz="1400" b="1" dirty="0">
                <a:solidFill>
                  <a:srgbClr val="F06292"/>
                </a:solidFill>
              </a:rPr>
              <a:t>[4]: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7B3418-202C-AAD4-0C91-BA4445A6B82C}"/>
              </a:ext>
            </a:extLst>
          </p:cNvPr>
          <p:cNvSpPr txBox="1"/>
          <p:nvPr/>
        </p:nvSpPr>
        <p:spPr>
          <a:xfrm>
            <a:off x="751720" y="4173871"/>
            <a:ext cx="47789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altLang="zh-CN" dirty="0">
                <a:solidFill>
                  <a:schemeClr val="bg1"/>
                </a:solidFill>
              </a:rPr>
              <a:t>Epoch [998/1000], loss [1.070], W/b [2.998/3.212]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pl-PL" altLang="zh-CN" dirty="0">
                <a:solidFill>
                  <a:schemeClr val="bg1"/>
                </a:solidFill>
              </a:rPr>
              <a:t>Epoch [999/1000], loss [1.070], W/b [2.998/3.212]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3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2098256" y="2023750"/>
            <a:ext cx="7148512" cy="1435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plt.scatter(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endParaRPr lang="zh-CN" alt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2097821" y="1024742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使用模型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621031-B0DC-6F6A-4E29-52C9E14D6EFB}"/>
              </a:ext>
            </a:extLst>
          </p:cNvPr>
          <p:cNvSpPr txBox="1"/>
          <p:nvPr/>
        </p:nvSpPr>
        <p:spPr>
          <a:xfrm>
            <a:off x="2097821" y="1583175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[5]: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B4E557-3414-BEEF-B42D-623D5126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95" y="3100741"/>
            <a:ext cx="2830090" cy="184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2847</Words>
  <Application>Microsoft Office PowerPoint</Application>
  <PresentationFormat>全屏显示(16:9)</PresentationFormat>
  <Paragraphs>317</Paragraphs>
  <Slides>55</Slides>
  <Notes>54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STIX Two Math</vt:lpstr>
      <vt:lpstr>微软雅黑 Light</vt:lpstr>
      <vt:lpstr>Arial</vt:lpstr>
      <vt:lpstr>Cambria Math</vt:lpstr>
      <vt:lpstr>Consolas</vt:lpstr>
      <vt:lpstr>Lato</vt:lpstr>
      <vt:lpstr>Raleway</vt:lpstr>
      <vt:lpstr>Times New Roman</vt:lpstr>
      <vt:lpstr>Streamline</vt:lpstr>
      <vt:lpstr>Bitmap Image</vt:lpstr>
      <vt:lpstr>波士顿房价预测：前馈神经网络</vt:lpstr>
      <vt:lpstr> 项目目标</vt:lpstr>
      <vt:lpstr>实现一元线性回归模型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认识神经网络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激活函数</vt:lpstr>
      <vt:lpstr>Sigmoid型函数</vt:lpstr>
      <vt:lpstr>线性整流函数ReLU</vt:lpstr>
      <vt:lpstr>波士顿房价预测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前馈神经网络</vt:lpstr>
      <vt:lpstr>前馈神经网络拓扑结构</vt:lpstr>
      <vt:lpstr>网络结构</vt:lpstr>
      <vt:lpstr>PowerPoint 演示文稿</vt:lpstr>
      <vt:lpstr>信息传递过程</vt:lpstr>
      <vt:lpstr>PowerPoint 演示文稿</vt:lpstr>
      <vt:lpstr>损失函数</vt:lpstr>
      <vt:lpstr>损失函数</vt:lpstr>
      <vt:lpstr>Mean Absolute Error</vt:lpstr>
      <vt:lpstr>Mean Squared Error</vt:lpstr>
      <vt:lpstr>交叉熵损失</vt:lpstr>
      <vt:lpstr>PowerPoint 演示文稿</vt:lpstr>
      <vt:lpstr>反向传播算法</vt:lpstr>
      <vt:lpstr>反向传播算法</vt:lpstr>
      <vt:lpstr>反向传播算法</vt:lpstr>
      <vt:lpstr>PowerPoint 演示文稿</vt:lpstr>
      <vt:lpstr>PowerPoint 演示文稿</vt:lpstr>
      <vt:lpstr>梯度下降</vt:lpstr>
      <vt:lpstr>优化问题</vt:lpstr>
      <vt:lpstr>PowerPoint 演示文稿</vt:lpstr>
      <vt:lpstr>梯度下降</vt:lpstr>
      <vt:lpstr>PowerPoint 演示文稿</vt:lpstr>
      <vt:lpstr>Keras支持优化算法</vt:lpstr>
      <vt:lpstr>随机梯度下降（SGD）</vt:lpstr>
      <vt:lpstr>RMSProp</vt:lpstr>
      <vt:lpstr>Adam</vt:lpstr>
      <vt:lpstr>局部极小值</vt:lpstr>
      <vt:lpstr>鞍点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122</cp:revision>
  <dcterms:modified xsi:type="dcterms:W3CDTF">2022-08-16T02:15:27Z</dcterms:modified>
</cp:coreProperties>
</file>